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06" r:id="rId3"/>
    <p:sldId id="349" r:id="rId4"/>
    <p:sldId id="308" r:id="rId5"/>
    <p:sldId id="261" r:id="rId6"/>
    <p:sldId id="309" r:id="rId7"/>
    <p:sldId id="263" r:id="rId8"/>
    <p:sldId id="310" r:id="rId9"/>
    <p:sldId id="311" r:id="rId10"/>
    <p:sldId id="312" r:id="rId11"/>
    <p:sldId id="313" r:id="rId12"/>
    <p:sldId id="350" r:id="rId13"/>
    <p:sldId id="316" r:id="rId14"/>
    <p:sldId id="317" r:id="rId15"/>
    <p:sldId id="351" r:id="rId16"/>
    <p:sldId id="319" r:id="rId17"/>
    <p:sldId id="320" r:id="rId18"/>
    <p:sldId id="352" r:id="rId19"/>
    <p:sldId id="322" r:id="rId20"/>
    <p:sldId id="323" r:id="rId21"/>
    <p:sldId id="357" r:id="rId22"/>
    <p:sldId id="315" r:id="rId23"/>
    <p:sldId id="29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358" r:id="rId35"/>
    <p:sldId id="286" r:id="rId36"/>
    <p:sldId id="353" r:id="rId37"/>
    <p:sldId id="325" r:id="rId38"/>
    <p:sldId id="289" r:id="rId39"/>
    <p:sldId id="326" r:id="rId40"/>
    <p:sldId id="354" r:id="rId41"/>
    <p:sldId id="292" r:id="rId42"/>
    <p:sldId id="355" r:id="rId43"/>
    <p:sldId id="293" r:id="rId44"/>
    <p:sldId id="294" r:id="rId45"/>
    <p:sldId id="327" r:id="rId46"/>
    <p:sldId id="344" r:id="rId47"/>
    <p:sldId id="296" r:id="rId48"/>
    <p:sldId id="297" r:id="rId49"/>
    <p:sldId id="298" r:id="rId50"/>
    <p:sldId id="299" r:id="rId51"/>
    <p:sldId id="300" r:id="rId52"/>
    <p:sldId id="343" r:id="rId53"/>
    <p:sldId id="356" r:id="rId54"/>
    <p:sldId id="303" r:id="rId55"/>
    <p:sldId id="304" r:id="rId56"/>
    <p:sldId id="305" r:id="rId57"/>
    <p:sldId id="328" r:id="rId58"/>
    <p:sldId id="348" r:id="rId59"/>
    <p:sldId id="330" r:id="rId60"/>
    <p:sldId id="331" r:id="rId61"/>
    <p:sldId id="347" r:id="rId62"/>
    <p:sldId id="333" r:id="rId63"/>
    <p:sldId id="346" r:id="rId64"/>
    <p:sldId id="335" r:id="rId65"/>
    <p:sldId id="345" r:id="rId66"/>
    <p:sldId id="337" r:id="rId67"/>
    <p:sldId id="338" r:id="rId68"/>
    <p:sldId id="340" r:id="rId69"/>
    <p:sldId id="341" r:id="rId70"/>
    <p:sldId id="342" r:id="rId71"/>
    <p:sldId id="28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87409" autoAdjust="0"/>
  </p:normalViewPr>
  <p:slideViewPr>
    <p:cSldViewPr snapToGrid="0">
      <p:cViewPr>
        <p:scale>
          <a:sx n="75" d="100"/>
          <a:sy n="75" d="100"/>
        </p:scale>
        <p:origin x="217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02102-26BC-4ECA-9243-6BB9B8BC366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C5EEA-D671-4453-97C7-AF6A67BC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4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How fast should I speak? (As a multiplier on my current speed)
https://www.polleverywhere.com/multiple_choice_polls/6EYnBmlge9Q1wu3RbcjMX?state=opened&amp;flow=Default&amp;onscreen=persist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779BD-26BC-D437-A869-6A8AF5FADE3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697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855a7e88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855a7e88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55a7e88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55a7e88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855a7e88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855a7e88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b2a1609a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b2a1609a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855a7e88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855a7e88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b2a1609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b2a1609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855a7e88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855a7e88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855a7e88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855a7e88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855a7e88c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855a7e88c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hierarchical multicore designs, is the memory organization hybrid (distributed + shared memory)?
https://www.polleverywhere.com/multiple_choice_polls/kXnZM5xeCGWRkIdmA6tDj?state=opened&amp;flow=Default&amp;onscreen=persist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815ED-A42E-7EF9-710E-D205865E0F9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31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855a7e88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855a7e88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855a7e88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855a7e88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855a7e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855a7e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855a7e88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855a7e88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Can a semaphore replace a mutex without affecting correctness?
https://www.polleverywhere.com/multiple_choice_polls/HweOfAmDkrpkx7V63bMX2?state=opened&amp;flow=Default&amp;onscreen=persist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AA19D-7C6B-A963-62E9-C18C7DAFFE2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552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855a7e88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855a7e88c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855a7e88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855a7e88c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78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855a7e88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855a7e88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855a7e88c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4855a7e88c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855a7e88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855a7e88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ae8741e2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ae8741e2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855a7e88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855a7e88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855a7e88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855a7e88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ae8741e2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ae8741e2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ae8741e2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ae8741e2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your familiarity with Slurm?
https://www.polleverywhere.com/multiple_choice_polls/W9wPpKWho70XvpVaq95pZ?state=opened&amp;flow=Default&amp;onscreen=persist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0C6E6-CAA8-D599-FAF2-A79D0EFCCF8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9512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855a7e88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4855a7e88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855a7e88c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855a7e88c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855a7e88c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855a7e88c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855a7e88c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855a7e88c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48953db9e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48953db9e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20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ae8741e2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ae8741e2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8953db9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48953db9e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8953db9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48953db9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7b2a1609a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7b2a1609a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b2a1609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b2a1609a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7b2a1609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7b2a1609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 is essentially single-threaded. All threads are adding to the same variable, so what matters is ultimately how fast each single thread in the CPU can go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Performance counter stats for './pthread_addsub' (3 runs):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4,358.36 msec task-clock                #    0.953 CPUs utilized            ( +-  1.64%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4,040      context-switches          #  898.337 /sec                     ( +-  0.64%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323      cpu-migrations            #   71.823 /sec                     ( +-  7.98%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111      page-faults               #   24.682 /sec                     ( +-  1.31%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11,500,435,837      cycles                    #    2.557 GHz                      ( +-  0.18%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6,046,566,089      instructions              #    0.53  insn per cycle           ( +-  0.00%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2,009,196,286      branches                  #  446.766 M/sec                    ( +-  0.00%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563,033      branch-misses             #    0.03% of all branches          ( +-  0.85%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4.5735 +- 0.0721 seconds time elapsed  ( +-  1.58%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i77700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Performance counter stats for './pthread_addsub' (3 runs):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3,799.30 msec task-clock                #    0.863 CPUs utilized            ( +-  9.70%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4,021      context-switches          #  928.779 /sec          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59      cpu-migrations            #   13.628 /sec                     ( +- 13.75%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115      page-faults               #   26.563 /sec                     ( +-  0.50%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10,958,218,455      cycles                    #    2.531 GHz                      ( +-  0.22%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6,040,979,970      instructions              #    0.55  insn per cycle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2,008,145,900      branches                  #  463.846 M/sec         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928,683      branch-misses             #    0.05% of all branches          ( +-  1.56%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4.403 +- 0.367 seconds time elapsed  ( +-  8.33%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953db9e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953db9e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006735cb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006735cb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we have instruction-level parallelism?
https://www.polleverywhere.com/clickable_images/a368qRs2g6NrUkbdrWXo8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302E2A-F5AE-1F32-5FA4-E8C081859CF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584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we have thread-level parallelism?
https://www.polleverywhere.com/clickable_images/2YvpWV7gz6TeluURTCclZ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75FD8-7A9B-2A91-6B10-896C2F0C13D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57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we have processor-level parallelism?
https://www.polleverywhere.com/clickable_images/y2fafoKEjGgXGHVkbbHPz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5348A-88E2-1455-8CC6-E30496193BA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03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855a7e88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855a7e88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855a7e88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855a7e88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C2FC-A0A9-BCE1-B37D-75C7CC6ED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80B22-799B-709F-25AE-928FF7694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ndesNeue Alt 2 Book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299C1-C5A6-E1E8-1F6B-6DFEBA7F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FA9D1-9AF6-72DC-4920-57D1A61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7A778-3967-8C60-21BE-A6D6C032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9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A7F7-F3D5-E6CD-EA64-CBEF19EB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699F9-4ED6-2A0A-D064-A6FE93C5D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0C196-24B7-DC4E-0C61-49557850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4C84-FD7F-E0C9-617A-1921C988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1864-F79F-946B-1975-251DC902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9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D814B-C361-84E2-8C22-B94F0A0A4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1A0D6-FF82-05E5-BCAD-0C81D6C1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A3942-C6DB-CC41-567D-2229CF5B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D6FC-F100-49F2-6E04-4F8A47BC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20939-793C-FB7F-4177-DA903E6C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s">
  <p:cSld name="Main Content Slid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31400" y="1208617"/>
            <a:ext cx="10316400" cy="3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933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63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Without Name">
  <p:cSld name="Titles Without Name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65400" y="1362767"/>
            <a:ext cx="110612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52100" y="2787467"/>
            <a:ext cx="89816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3467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452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1400" y="1208617"/>
            <a:ext cx="10316400" cy="3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933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95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FCCF-266D-D50C-C39B-9FCA83A1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4C8D-F647-05CE-6E82-F6C64204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464EE-A216-AF82-0143-D29013CD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5B091-0A22-7244-7018-4F10920B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2DDFD-BE6E-3D20-0461-439EE269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243A-F2F7-DFC2-7D41-45B6F859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004C8-E737-CEAC-7260-B1EA36B4F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AndesNeue Alt 2 Book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C6426-6743-0E02-3921-B250D035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7F396-3EB6-98A5-60E3-045DC547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790E8-946A-D86B-3FB5-2A164CA7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1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C044-BDC2-F9A2-0265-4238363F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014F-B03E-DA85-4EED-81B5CAE2F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A08E2-1A3F-5067-AACE-7CD944E37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2A626-023E-C140-06F8-C9F66F97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26E27-1321-7442-4EFE-0321C036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03540-A923-91CA-D218-0A094DFC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FDD-FEE4-BA09-DA89-245AF6D4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1DEE1-15EC-B687-2294-B856D1F3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ndesNeue Alt 2 Medium" panose="000006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7D2E4-6E1D-F846-889A-0ACB7AC91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8B5BB-294B-7A56-90BB-9419546AC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ndesNeue Alt 2 Medium" panose="000006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9B5AE-9A82-EE94-EB07-F17D8E8D1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29BD0-3ADD-48D6-C35B-9E3E7CA8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42A89-97E9-D578-A513-09EB58A5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A7FD1-1178-992F-F939-2F40E470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8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80E8-8499-915D-2469-C897EE21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835C6-E2CC-7481-3FA2-40EAE2B9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F1430-C7D0-948B-7937-0DE953F4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599C7-F9FF-743B-9AB5-8302A11D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ED491-3958-14FD-0662-E5219C9E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D1813-9603-82C9-9606-05F8FA63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3CCDC-03E8-10BC-268A-0DC9DAFC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8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4317-7DDD-899D-BA50-5912A80E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6934-CB9F-68F5-D806-8AF748CF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ndesNeue Alt 2 Book" panose="00000500000000000000" pitchFamily="2" charset="0"/>
              </a:defRPr>
            </a:lvl1pPr>
            <a:lvl2pPr>
              <a:defRPr sz="2800">
                <a:latin typeface="AndesNeue Alt 2 Book" panose="00000500000000000000" pitchFamily="2" charset="0"/>
              </a:defRPr>
            </a:lvl2pPr>
            <a:lvl3pPr>
              <a:defRPr sz="2400">
                <a:latin typeface="AndesNeue Alt 2 Book" panose="00000500000000000000" pitchFamily="2" charset="0"/>
              </a:defRPr>
            </a:lvl3pPr>
            <a:lvl4pPr>
              <a:defRPr sz="2000">
                <a:latin typeface="AndesNeue Alt 2 Book" panose="00000500000000000000" pitchFamily="2" charset="0"/>
              </a:defRPr>
            </a:lvl4pPr>
            <a:lvl5pPr>
              <a:defRPr sz="2000">
                <a:latin typeface="AndesNeue Alt 2 Book" panose="000005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64D6E-9654-7FFA-5376-6947B6FA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ndesNeue Alt 2 Book" panose="000005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BA035-96F2-3FB8-77FF-3751D53A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C7686-3AD9-0F6B-48DE-192BA791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5A3E6-25A0-DB84-1FFA-F9ACCC5B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E8F5-87B0-4691-790D-6269E668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6B44D-06E3-68C1-C0A6-3AD28167D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4139A-2C71-34FC-4E98-C7B73E68F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ndesNeue Alt 2 Book" panose="000005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2EA0E-E0F6-3323-BE96-42FD2F63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F6FF5-55D7-F049-6873-AF103C5C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A5AFC-1B91-DBD6-C8CB-17F61FDB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0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5FC24-8204-1CB6-2C82-B0C49053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638A3-3E1C-2DF1-1F3A-7CEC6932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16A5E-0573-49AC-427C-A3CFA372B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F18BA-79E2-4428-BC0A-399EA0551CA6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ABA4-124F-A16D-174B-22268D049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D925-FD53-2086-D28E-D5E49FB80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9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desNeue Alt 2 Medium" panose="000006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manticscholar.org/paper/Redundancy-Management-Technique-for-Space-Shuttle-Sklaroff/eb225e9ad32eaeb29583ee0806d9381522de495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fbTeE4jb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chip.org/wiki/amd/microarchitectures/zen%2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dc.comp.nus.edu.sg/grafan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s3210-student-guid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feedback-theodor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mailto:theo@comp.nus.edu.s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1BC4-D032-8024-40AF-B25899630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ndesNeue Alt 2 Medium" panose="00000600000000000000" pitchFamily="2" charset="0"/>
                <a:ea typeface="Source Sans Pro" panose="020B0503030403020204" pitchFamily="34" charset="0"/>
              </a:rPr>
              <a:t>CS3210 Tutorial 1</a:t>
            </a:r>
            <a:endParaRPr lang="en-US" dirty="0">
              <a:latin typeface="AndesNeue Alt 2 Medium" panose="00000600000000000000" pitchFamily="2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51BD8-DA53-37D9-C4A1-42436487E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/>
          <a:lstStyle/>
          <a:p>
            <a:r>
              <a:rPr lang="en-US">
                <a:latin typeface="AndesNeue Alt 2 Book" panose="00000500000000000000" pitchFamily="2" charset="0"/>
              </a:rPr>
              <a:t>Tutorial: Parallel Computer Architecture</a:t>
            </a:r>
          </a:p>
          <a:p>
            <a:r>
              <a:rPr lang="en-US"/>
              <a:t>Lab: Slurm</a:t>
            </a:r>
          </a:p>
          <a:p>
            <a:endParaRPr lang="en-US">
              <a:latin typeface="AndesNeue Alt 2 Book" panose="00000500000000000000" pitchFamily="2" charset="0"/>
            </a:endParaRPr>
          </a:p>
          <a:p>
            <a:r>
              <a:rPr lang="en-US">
                <a:solidFill>
                  <a:srgbClr val="C00000"/>
                </a:solidFill>
                <a:latin typeface="AndesNeue Alt 2 Medium" panose="00000600000000000000" pitchFamily="2" charset="0"/>
              </a:rPr>
              <a:t>Please don’t start on part 2/3 of the tutorial yet.</a:t>
            </a:r>
            <a:endParaRPr lang="en-US" dirty="0">
              <a:solidFill>
                <a:srgbClr val="C00000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E3CA4-D317-6EA3-8C26-41E7EB65AE59}"/>
              </a:ext>
            </a:extLst>
          </p:cNvPr>
          <p:cNvSpPr txBox="1"/>
          <p:nvPr/>
        </p:nvSpPr>
        <p:spPr>
          <a:xfrm>
            <a:off x="0" y="6488668"/>
            <a:ext cx="897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ndesNeue Alt 2 Book" panose="00000500000000000000" pitchFamily="2" charset="0"/>
              </a:rPr>
              <a:t>Theodore’s slides; heavily inspired by Sriram’s, Richard’s, Cristina’s and Zhi Heng’s slides. </a:t>
            </a:r>
          </a:p>
        </p:txBody>
      </p:sp>
    </p:spTree>
    <p:extLst>
      <p:ext uri="{BB962C8B-B14F-4D97-AF65-F5344CB8AC3E}">
        <p14:creationId xmlns:p14="http://schemas.microsoft.com/office/powerpoint/2010/main" val="49941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2742-CD79-C2AB-04A8-FD39C08C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to CS2100</a:t>
            </a:r>
            <a:endParaRPr lang="en-SG"/>
          </a:p>
        </p:txBody>
      </p:sp>
      <p:pic>
        <p:nvPicPr>
          <p:cNvPr id="4" name="Google Shape;141;p24">
            <a:extLst>
              <a:ext uri="{FF2B5EF4-FFF2-40B4-BE49-F238E27FC236}">
                <a16:creationId xmlns:a16="http://schemas.microsoft.com/office/drawing/2014/main" id="{F2533DE5-83EF-1556-0907-A445543C2A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8"/>
          <a:stretch/>
        </p:blipFill>
        <p:spPr>
          <a:xfrm>
            <a:off x="588612" y="1622325"/>
            <a:ext cx="4027525" cy="252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B128A-D52E-E1F3-86AA-33AEB1FFBA5D}"/>
              </a:ext>
            </a:extLst>
          </p:cNvPr>
          <p:cNvGrpSpPr>
            <a:grpSpLocks noChangeAspect="1"/>
          </p:cNvGrpSpPr>
          <p:nvPr/>
        </p:nvGrpSpPr>
        <p:grpSpPr>
          <a:xfrm>
            <a:off x="2074471" y="2935885"/>
            <a:ext cx="10072705" cy="4033710"/>
            <a:chOff x="2877398" y="3153625"/>
            <a:chExt cx="8270500" cy="3339250"/>
          </a:xfrm>
        </p:grpSpPr>
        <p:pic>
          <p:nvPicPr>
            <p:cNvPr id="5" name="Google Shape;142;p24">
              <a:extLst>
                <a:ext uri="{FF2B5EF4-FFF2-40B4-BE49-F238E27FC236}">
                  <a16:creationId xmlns:a16="http://schemas.microsoft.com/office/drawing/2014/main" id="{15978FD8-1781-E053-90A5-D374E19C244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5623" y="3750950"/>
              <a:ext cx="6822275" cy="2741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oogle Shape;143;p24">
              <a:extLst>
                <a:ext uri="{FF2B5EF4-FFF2-40B4-BE49-F238E27FC236}">
                  <a16:creationId xmlns:a16="http://schemas.microsoft.com/office/drawing/2014/main" id="{0365C494-3CD7-522A-F7E1-FE812CD1E342}"/>
                </a:ext>
              </a:extLst>
            </p:cNvPr>
            <p:cNvGrpSpPr/>
            <p:nvPr/>
          </p:nvGrpSpPr>
          <p:grpSpPr>
            <a:xfrm>
              <a:off x="4494848" y="3348975"/>
              <a:ext cx="3696000" cy="1201500"/>
              <a:chOff x="2490950" y="1999600"/>
              <a:chExt cx="3696000" cy="1201500"/>
            </a:xfrm>
          </p:grpSpPr>
          <p:sp>
            <p:nvSpPr>
              <p:cNvPr id="7" name="Google Shape;144;p24">
                <a:extLst>
                  <a:ext uri="{FF2B5EF4-FFF2-40B4-BE49-F238E27FC236}">
                    <a16:creationId xmlns:a16="http://schemas.microsoft.com/office/drawing/2014/main" id="{61239515-AF86-D2A6-367F-F0C98EC2CB64}"/>
                  </a:ext>
                </a:extLst>
              </p:cNvPr>
              <p:cNvSpPr/>
              <p:nvPr/>
            </p:nvSpPr>
            <p:spPr>
              <a:xfrm>
                <a:off x="2490950" y="2507500"/>
                <a:ext cx="3696000" cy="6936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5;p24">
                <a:extLst>
                  <a:ext uri="{FF2B5EF4-FFF2-40B4-BE49-F238E27FC236}">
                    <a16:creationId xmlns:a16="http://schemas.microsoft.com/office/drawing/2014/main" id="{11FB2CD3-2E9A-3FBC-41D9-D865B8BEC143}"/>
                  </a:ext>
                </a:extLst>
              </p:cNvPr>
              <p:cNvSpPr txBox="1"/>
              <p:nvPr/>
            </p:nvSpPr>
            <p:spPr>
              <a:xfrm>
                <a:off x="4455600" y="1999600"/>
                <a:ext cx="9954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Fetch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Google Shape;146;p24">
              <a:extLst>
                <a:ext uri="{FF2B5EF4-FFF2-40B4-BE49-F238E27FC236}">
                  <a16:creationId xmlns:a16="http://schemas.microsoft.com/office/drawing/2014/main" id="{956854C5-E01D-72B0-273B-18747EAAC04F}"/>
                </a:ext>
              </a:extLst>
            </p:cNvPr>
            <p:cNvGrpSpPr/>
            <p:nvPr/>
          </p:nvGrpSpPr>
          <p:grpSpPr>
            <a:xfrm>
              <a:off x="8223197" y="3153625"/>
              <a:ext cx="2240100" cy="1336325"/>
              <a:chOff x="6219299" y="1804250"/>
              <a:chExt cx="2240100" cy="1336325"/>
            </a:xfrm>
          </p:grpSpPr>
          <p:sp>
            <p:nvSpPr>
              <p:cNvPr id="10" name="Google Shape;147;p24">
                <a:extLst>
                  <a:ext uri="{FF2B5EF4-FFF2-40B4-BE49-F238E27FC236}">
                    <a16:creationId xmlns:a16="http://schemas.microsoft.com/office/drawing/2014/main" id="{21F4B33F-2374-A243-21F9-BA68738D8125}"/>
                  </a:ext>
                </a:extLst>
              </p:cNvPr>
              <p:cNvSpPr/>
              <p:nvPr/>
            </p:nvSpPr>
            <p:spPr>
              <a:xfrm>
                <a:off x="6219299" y="2446975"/>
                <a:ext cx="2240100" cy="6936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8;p24">
                <a:extLst>
                  <a:ext uri="{FF2B5EF4-FFF2-40B4-BE49-F238E27FC236}">
                    <a16:creationId xmlns:a16="http://schemas.microsoft.com/office/drawing/2014/main" id="{46EC01B9-45FE-0DAC-90E7-D4A85957A07C}"/>
                  </a:ext>
                </a:extLst>
              </p:cNvPr>
              <p:cNvSpPr txBox="1"/>
              <p:nvPr/>
            </p:nvSpPr>
            <p:spPr>
              <a:xfrm>
                <a:off x="6840800" y="1804250"/>
                <a:ext cx="10749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Decode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" name="Google Shape;149;p24">
              <a:extLst>
                <a:ext uri="{FF2B5EF4-FFF2-40B4-BE49-F238E27FC236}">
                  <a16:creationId xmlns:a16="http://schemas.microsoft.com/office/drawing/2014/main" id="{74E58ECB-F0B5-F091-9DD2-9C5BF2F150C4}"/>
                </a:ext>
              </a:extLst>
            </p:cNvPr>
            <p:cNvGrpSpPr/>
            <p:nvPr/>
          </p:nvGrpSpPr>
          <p:grpSpPr>
            <a:xfrm>
              <a:off x="2877398" y="4717025"/>
              <a:ext cx="4140600" cy="1388100"/>
              <a:chOff x="873500" y="3367650"/>
              <a:chExt cx="4140600" cy="1388100"/>
            </a:xfrm>
          </p:grpSpPr>
          <p:sp>
            <p:nvSpPr>
              <p:cNvPr id="13" name="Google Shape;150;p24">
                <a:extLst>
                  <a:ext uri="{FF2B5EF4-FFF2-40B4-BE49-F238E27FC236}">
                    <a16:creationId xmlns:a16="http://schemas.microsoft.com/office/drawing/2014/main" id="{EB3BFD39-6D06-C8C4-B6FF-9DC5E39F946B}"/>
                  </a:ext>
                </a:extLst>
              </p:cNvPr>
              <p:cNvSpPr/>
              <p:nvPr/>
            </p:nvSpPr>
            <p:spPr>
              <a:xfrm>
                <a:off x="2627300" y="3367650"/>
                <a:ext cx="2386800" cy="13881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;p24">
                <a:extLst>
                  <a:ext uri="{FF2B5EF4-FFF2-40B4-BE49-F238E27FC236}">
                    <a16:creationId xmlns:a16="http://schemas.microsoft.com/office/drawing/2014/main" id="{239C1235-8FF6-CC4C-F45C-07795087DE9C}"/>
                  </a:ext>
                </a:extLst>
              </p:cNvPr>
              <p:cNvSpPr txBox="1"/>
              <p:nvPr/>
            </p:nvSpPr>
            <p:spPr>
              <a:xfrm>
                <a:off x="873500" y="3752025"/>
                <a:ext cx="157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Execute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oogle Shape;152;p24">
              <a:extLst>
                <a:ext uri="{FF2B5EF4-FFF2-40B4-BE49-F238E27FC236}">
                  <a16:creationId xmlns:a16="http://schemas.microsoft.com/office/drawing/2014/main" id="{4DBF0D6A-26BF-3C63-B14E-2FCEB58BD8DB}"/>
                </a:ext>
              </a:extLst>
            </p:cNvPr>
            <p:cNvGrpSpPr/>
            <p:nvPr/>
          </p:nvGrpSpPr>
          <p:grpSpPr>
            <a:xfrm>
              <a:off x="7532798" y="4785050"/>
              <a:ext cx="3545100" cy="1482000"/>
              <a:chOff x="5528900" y="3435675"/>
              <a:chExt cx="3545100" cy="1482000"/>
            </a:xfrm>
          </p:grpSpPr>
          <p:sp>
            <p:nvSpPr>
              <p:cNvPr id="16" name="Google Shape;153;p24">
                <a:extLst>
                  <a:ext uri="{FF2B5EF4-FFF2-40B4-BE49-F238E27FC236}">
                    <a16:creationId xmlns:a16="http://schemas.microsoft.com/office/drawing/2014/main" id="{8545EA65-5E32-B2AC-8735-8F5E724225F9}"/>
                  </a:ext>
                </a:extLst>
              </p:cNvPr>
              <p:cNvSpPr/>
              <p:nvPr/>
            </p:nvSpPr>
            <p:spPr>
              <a:xfrm>
                <a:off x="5528900" y="3435675"/>
                <a:ext cx="3545100" cy="14820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4;p24">
                <a:extLst>
                  <a:ext uri="{FF2B5EF4-FFF2-40B4-BE49-F238E27FC236}">
                    <a16:creationId xmlns:a16="http://schemas.microsoft.com/office/drawing/2014/main" id="{650A6D8E-4CAB-D912-80DC-69D1F4C0652D}"/>
                  </a:ext>
                </a:extLst>
              </p:cNvPr>
              <p:cNvSpPr txBox="1"/>
              <p:nvPr/>
            </p:nvSpPr>
            <p:spPr>
              <a:xfrm>
                <a:off x="7356650" y="3807750"/>
                <a:ext cx="157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Mem/WB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5BFA94-B476-49C5-F2F0-B4700C49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0" y="-351"/>
            <a:ext cx="4325190" cy="28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6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instruction-level</a:t>
            </a:r>
            <a:r>
              <a:rPr lang="en-US">
                <a:solidFill>
                  <a:srgbClr val="C00000"/>
                </a:solidFill>
              </a:rPr>
              <a:t> parallelism? [p]</a:t>
            </a:r>
            <a:endParaRPr lang="en-SG">
              <a:solidFill>
                <a:srgbClr val="C00000"/>
              </a:solidFill>
            </a:endParaRP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4033" y="2667895"/>
            <a:ext cx="7636675" cy="306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06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48263-BA6F-6E1D-6F27-E9471094698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7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instruction-level</a:t>
            </a:r>
            <a:r>
              <a:rPr lang="en-US">
                <a:solidFill>
                  <a:srgbClr val="C00000"/>
                </a:solidFill>
              </a:rPr>
              <a:t> parallelism?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One example of superscalar processing: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multiple duplicated portions of the processor pipeline</a:t>
            </a:r>
            <a:endParaRPr lang="en-SG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3216" y="3504474"/>
            <a:ext cx="7636675" cy="30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561CD0-CA82-94A5-5961-629747C869DB}"/>
              </a:ext>
            </a:extLst>
          </p:cNvPr>
          <p:cNvSpPr/>
          <p:nvPr/>
        </p:nvSpPr>
        <p:spPr>
          <a:xfrm>
            <a:off x="2723745" y="5039099"/>
            <a:ext cx="2889115" cy="51539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99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thread-level</a:t>
            </a:r>
            <a:r>
              <a:rPr lang="en-US">
                <a:solidFill>
                  <a:srgbClr val="C00000"/>
                </a:solidFill>
              </a:rPr>
              <a:t> parallelism? [p]</a:t>
            </a:r>
            <a:endParaRPr lang="en-SG">
              <a:solidFill>
                <a:srgbClr val="C00000"/>
              </a:solidFill>
            </a:endParaRP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4033" y="2667895"/>
            <a:ext cx="7636675" cy="306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C0ED7-D04D-36DE-D192-C7C25AFB861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thread-level</a:t>
            </a:r>
            <a:r>
              <a:rPr lang="en-US">
                <a:solidFill>
                  <a:srgbClr val="C00000"/>
                </a:solidFill>
              </a:rPr>
              <a:t> parallelism? 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This entire diagram represents the pipeline for one core with 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AndesNeue Alt 2 Book it" panose="00000500000000000000" pitchFamily="2" charset="0"/>
              </a:rPr>
              <a:t>2 hardware threads! They share the resources in the core.</a:t>
            </a: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3216" y="3504474"/>
            <a:ext cx="7636675" cy="30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561CD0-CA82-94A5-5961-629747C869DB}"/>
              </a:ext>
            </a:extLst>
          </p:cNvPr>
          <p:cNvSpPr/>
          <p:nvPr/>
        </p:nvSpPr>
        <p:spPr>
          <a:xfrm>
            <a:off x="2675106" y="4601354"/>
            <a:ext cx="7354785" cy="189152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376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processor-level</a:t>
            </a:r>
            <a:r>
              <a:rPr lang="en-US">
                <a:solidFill>
                  <a:srgbClr val="C00000"/>
                </a:solidFill>
              </a:rPr>
              <a:t> parallelism? [p]</a:t>
            </a:r>
            <a:endParaRPr lang="en-SG">
              <a:solidFill>
                <a:srgbClr val="C00000"/>
              </a:solidFill>
            </a:endParaRP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0867" y="2508126"/>
            <a:ext cx="3755725" cy="3984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26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BF817-A046-0D39-CE8E-FD1F01EC05B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processor-level</a:t>
            </a:r>
            <a:r>
              <a:rPr lang="en-US">
                <a:solidFill>
                  <a:srgbClr val="C00000"/>
                </a:solidFill>
              </a:rPr>
              <a:t> parallelism? 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Each processor core runs individually: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parallelism</a:t>
            </a:r>
          </a:p>
          <a:p>
            <a:endParaRPr lang="en-US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>
                <a:solidFill>
                  <a:srgbClr val="C00000"/>
                </a:solidFill>
              </a:rPr>
              <a:t>Any more?</a:t>
            </a:r>
          </a:p>
          <a:p>
            <a:endParaRPr lang="en-SG">
              <a:solidFill>
                <a:srgbClr val="C00000"/>
              </a:solidFill>
            </a:endParaRP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075" y="2327151"/>
            <a:ext cx="3755725" cy="39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2E774B-0E4B-FB52-4DEC-DF1701A0705D}"/>
              </a:ext>
            </a:extLst>
          </p:cNvPr>
          <p:cNvSpPr/>
          <p:nvPr/>
        </p:nvSpPr>
        <p:spPr>
          <a:xfrm>
            <a:off x="8715982" y="2791838"/>
            <a:ext cx="1391055" cy="17607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533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601F-F750-AFB0-92CC-23687585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Calibration / Improvements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72CD-4404-DAE7-8690-4B4B0EDD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first tutorial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4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processor-level</a:t>
            </a:r>
            <a:r>
              <a:rPr lang="en-US">
                <a:solidFill>
                  <a:srgbClr val="C00000"/>
                </a:solidFill>
              </a:rPr>
              <a:t> parallelism? </a:t>
            </a: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-US" sz="2800">
                <a:solidFill>
                  <a:srgbClr val="38761D"/>
                </a:solidFill>
              </a:rPr>
              <a:t>Intel UltraPath Interconnect (UPI):</a:t>
            </a:r>
            <a:br>
              <a:rPr lang="en-US" sz="2800">
                <a:solidFill>
                  <a:srgbClr val="38761D"/>
                </a:solidFill>
              </a:rPr>
            </a:br>
            <a:r>
              <a:rPr lang="en-US" sz="2800">
                <a:solidFill>
                  <a:srgbClr val="38761D"/>
                </a:solidFill>
              </a:rPr>
              <a:t>Processor to Processor </a:t>
            </a:r>
            <a:r>
              <a:rPr lang="en-US" sz="2800" i="1">
                <a:solidFill>
                  <a:srgbClr val="38761D"/>
                </a:solidFill>
              </a:rPr>
              <a:t>(shared memory)</a:t>
            </a: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-US" sz="2800">
                <a:solidFill>
                  <a:srgbClr val="38761D"/>
                </a:solidFill>
              </a:rPr>
              <a:t>Intel OmniPath Architecture (OPA):</a:t>
            </a:r>
            <a:br>
              <a:rPr lang="en-US" sz="2800">
                <a:solidFill>
                  <a:srgbClr val="38761D"/>
                </a:solidFill>
              </a:rPr>
            </a:br>
            <a:r>
              <a:rPr lang="en-US" sz="2800">
                <a:solidFill>
                  <a:srgbClr val="38761D"/>
                </a:solidFill>
              </a:rPr>
              <a:t>Node to node</a:t>
            </a:r>
            <a:r>
              <a:rPr lang="en-US" sz="2800" i="1">
                <a:solidFill>
                  <a:srgbClr val="38761D"/>
                </a:solidFill>
              </a:rPr>
              <a:t> (distributed memory)</a:t>
            </a:r>
          </a:p>
          <a:p>
            <a:endParaRPr lang="en-US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SG">
              <a:solidFill>
                <a:srgbClr val="C00000"/>
              </a:solidFill>
            </a:endParaRP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075" y="2327151"/>
            <a:ext cx="3755725" cy="39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32">
            <a:extLst>
              <a:ext uri="{FF2B5EF4-FFF2-40B4-BE49-F238E27FC236}">
                <a16:creationId xmlns:a16="http://schemas.microsoft.com/office/drawing/2014/main" id="{C89762EC-3ABD-AA38-03BB-B25D5BC4CC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7028"/>
          <a:stretch/>
        </p:blipFill>
        <p:spPr>
          <a:xfrm>
            <a:off x="1133160" y="4656698"/>
            <a:ext cx="5987488" cy="1520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5A9FE-8404-4467-667D-E9C50DCAB1D0}"/>
              </a:ext>
            </a:extLst>
          </p:cNvPr>
          <p:cNvSpPr/>
          <p:nvPr/>
        </p:nvSpPr>
        <p:spPr>
          <a:xfrm>
            <a:off x="10201459" y="2895991"/>
            <a:ext cx="1152342" cy="23861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805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Bonus: Where can we find I/O parallelism?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Multiple DDR4 channels/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PCIexpress lanes</a:t>
            </a: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075" y="2327151"/>
            <a:ext cx="3755725" cy="39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2E774B-0E4B-FB52-4DEC-DF1701A0705D}"/>
              </a:ext>
            </a:extLst>
          </p:cNvPr>
          <p:cNvSpPr/>
          <p:nvPr/>
        </p:nvSpPr>
        <p:spPr>
          <a:xfrm>
            <a:off x="8715982" y="2791838"/>
            <a:ext cx="1391055" cy="17607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860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0472-2B68-9ACB-8C56-7C034FAE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matter?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1496-7099-F521-452F-FF1B3846C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When you run your code on certain hardware, you can make decisions about </a:t>
            </a:r>
            <a:r>
              <a:rPr lang="en-US" b="1"/>
              <a:t>how to parallelize. </a:t>
            </a:r>
            <a:r>
              <a:rPr lang="en-US"/>
              <a:t>Examples: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Node has multiple processors connected without high-speed interconnect?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Maybe keep tasks to 1 processor.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Cores don’t have much superscalar ability?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Maybe best to use simpler tasks over many cores.</a:t>
            </a:r>
          </a:p>
        </p:txBody>
      </p:sp>
    </p:spTree>
    <p:extLst>
      <p:ext uri="{BB962C8B-B14F-4D97-AF65-F5344CB8AC3E}">
        <p14:creationId xmlns:p14="http://schemas.microsoft.com/office/powerpoint/2010/main" val="190870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2F49-178F-BC9C-7501-59C1E4FE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84DD-96A0-A09F-ECF0-E279F67A5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to lab machines</a:t>
            </a:r>
          </a:p>
          <a:p>
            <a:endParaRPr lang="en-US" dirty="0"/>
          </a:p>
          <a:p>
            <a:r>
              <a:rPr lang="en-US" dirty="0"/>
              <a:t>Processes and threads</a:t>
            </a:r>
          </a:p>
          <a:p>
            <a:endParaRPr lang="en-US" dirty="0"/>
          </a:p>
          <a:p>
            <a:r>
              <a:rPr lang="en-US" dirty="0"/>
              <a:t>Mutexes / Semaphores / Condition Variables</a:t>
            </a:r>
          </a:p>
        </p:txBody>
      </p:sp>
    </p:spTree>
    <p:extLst>
      <p:ext uri="{BB962C8B-B14F-4D97-AF65-F5344CB8AC3E}">
        <p14:creationId xmlns:p14="http://schemas.microsoft.com/office/powerpoint/2010/main" val="308288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idx="1"/>
          </p:nvPr>
        </p:nvSpPr>
        <p:spPr>
          <a:xfrm>
            <a:off x="950467" y="1305195"/>
            <a:ext cx="5257800" cy="212380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a personal computer from the 1980’s?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SISD: one instr and data stream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67" y="3567601"/>
            <a:ext cx="4593067" cy="3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idx="1"/>
          </p:nvPr>
        </p:nvSpPr>
        <p:spPr>
          <a:xfrm>
            <a:off x="974234" y="1217646"/>
            <a:ext cx="5257800" cy="221135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a multi-core processor laptop?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MIMD: Each core runs in parallel, independent data, or…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 rotWithShape="1">
          <a:blip r:embed="rId4">
            <a:alphaModFix/>
          </a:blip>
          <a:srcRect r="29062"/>
          <a:stretch/>
        </p:blipFill>
        <p:spPr>
          <a:xfrm>
            <a:off x="974234" y="3324234"/>
            <a:ext cx="5040732" cy="332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idx="1"/>
          </p:nvPr>
        </p:nvSpPr>
        <p:spPr>
          <a:xfrm>
            <a:off x="838200" y="1228705"/>
            <a:ext cx="5455596" cy="20265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the Intel AVX instruction set?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SIMD: one instruction operates on multiple data blocks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67" y="3255233"/>
            <a:ext cx="6286500" cy="35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idx="1"/>
          </p:nvPr>
        </p:nvSpPr>
        <p:spPr>
          <a:xfrm>
            <a:off x="838200" y="1346308"/>
            <a:ext cx="5455596" cy="19389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a single core processor with pipelining?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SISD: same as first question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67" y="3429001"/>
            <a:ext cx="4798907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xfrm>
            <a:off x="838200" y="1298029"/>
            <a:ext cx="5610232" cy="20071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Students in an exam hall?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MISD: same data (exam paper) but multiple independent streams (students)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168" y="3444863"/>
            <a:ext cx="4643400" cy="3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Interesting MISD: Space Shuttle CPUs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A7ED6-518D-2898-9E59-6175C218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89" name="Google Shape;289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24" y="1018367"/>
            <a:ext cx="10059320" cy="56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56784" y="6308200"/>
            <a:ext cx="12078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u="sng">
                <a:solidFill>
                  <a:schemeClr val="hlink"/>
                </a:solidFill>
                <a:hlinkClick r:id="rId4"/>
              </a:rPr>
              <a:t>https://www.semanticscholar.org/paper/Redundancy-Management-Technique-for-Space-Shuttle-Sklaroff/eb225e9ad32eaeb29583ee0806d9381522de4959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72DA-3E34-D932-08F9-72EDAA6DE37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1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does this matter?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idx="1"/>
          </p:nvPr>
        </p:nvSpPr>
        <p:spPr>
          <a:xfrm>
            <a:off x="838200" y="1526373"/>
            <a:ext cx="4954632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We see all kinds of </a:t>
            </a:r>
            <a:r>
              <a:rPr lang="en">
                <a:latin typeface="AndesNeue Alt 2 Medium it" panose="00000600000000000000" pitchFamily="2" charset="0"/>
              </a:rPr>
              <a:t>specialized processors </a:t>
            </a:r>
            <a:r>
              <a:rPr lang="en"/>
              <a:t>nowadays</a:t>
            </a:r>
            <a:endParaRPr/>
          </a:p>
          <a:p>
            <a:r>
              <a:rPr lang="en"/>
              <a:t>Tradeoff between speed and generality</a:t>
            </a:r>
            <a:endParaRPr/>
          </a:p>
          <a:p>
            <a:r>
              <a:rPr lang="en"/>
              <a:t>Taxonomies help us to understand the rough </a:t>
            </a:r>
            <a:r>
              <a:rPr lang="en" b="1"/>
              <a:t>capabilities </a:t>
            </a:r>
            <a:r>
              <a:rPr lang="en"/>
              <a:t>of new processing units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738" y="1690688"/>
            <a:ext cx="6399168" cy="375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Bonus: Quick look at AVX (SIMD) Instructions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Note - you don’t have to know details! </a:t>
            </a:r>
            <a:endParaRPr/>
          </a:p>
          <a:p>
            <a:r>
              <a:rPr lang="en"/>
              <a:t>Just that such things (vector instructions) exist</a:t>
            </a:r>
            <a:endParaRPr/>
          </a:p>
          <a:p>
            <a:pPr marL="0" indent="0" algn="ctr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https://godbolt.org/z/fbTeE4jb7</a:t>
            </a:r>
            <a:r>
              <a:rPr lang="en"/>
              <a:t> </a:t>
            </a:r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600" y="3852863"/>
            <a:ext cx="61468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5436400" y="6048593"/>
            <a:ext cx="131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vpaddd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idx="1"/>
          </p:nvPr>
        </p:nvSpPr>
        <p:spPr>
          <a:xfrm>
            <a:off x="838200" y="1543523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Shared memory implies a UMA architecture? (T/F?)</a:t>
            </a:r>
            <a:endParaRPr>
              <a:solidFill>
                <a:srgbClr val="C0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No! Memory access need not be uniform!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grpSp>
        <p:nvGrpSpPr>
          <p:cNvPr id="318" name="Google Shape;318;p42"/>
          <p:cNvGrpSpPr>
            <a:grpSpLocks noChangeAspect="1"/>
          </p:cNvGrpSpPr>
          <p:nvPr/>
        </p:nvGrpSpPr>
        <p:grpSpPr>
          <a:xfrm>
            <a:off x="1891816" y="3305903"/>
            <a:ext cx="8408368" cy="3050447"/>
            <a:chOff x="151674" y="1805000"/>
            <a:chExt cx="8992328" cy="3262300"/>
          </a:xfrm>
        </p:grpSpPr>
        <p:pic>
          <p:nvPicPr>
            <p:cNvPr id="319" name="Google Shape;31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74" y="2039926"/>
              <a:ext cx="4153299" cy="22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6276" y="1805000"/>
              <a:ext cx="4707726" cy="32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Answering Q2 at the same time: </a:t>
            </a: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where your data is, is important in a NUMA architecture! 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325" name="Google Shape;325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grpSp>
        <p:nvGrpSpPr>
          <p:cNvPr id="2" name="Google Shape;318;p42">
            <a:extLst>
              <a:ext uri="{FF2B5EF4-FFF2-40B4-BE49-F238E27FC236}">
                <a16:creationId xmlns:a16="http://schemas.microsoft.com/office/drawing/2014/main" id="{019CAAA9-D2EE-406E-308C-F9696122BAB6}"/>
              </a:ext>
            </a:extLst>
          </p:cNvPr>
          <p:cNvGrpSpPr>
            <a:grpSpLocks noChangeAspect="1"/>
          </p:cNvGrpSpPr>
          <p:nvPr/>
        </p:nvGrpSpPr>
        <p:grpSpPr>
          <a:xfrm>
            <a:off x="1891816" y="3305903"/>
            <a:ext cx="8408368" cy="3050447"/>
            <a:chOff x="151674" y="1805000"/>
            <a:chExt cx="8992328" cy="3262300"/>
          </a:xfrm>
        </p:grpSpPr>
        <p:pic>
          <p:nvPicPr>
            <p:cNvPr id="3" name="Google Shape;319;p42">
              <a:extLst>
                <a:ext uri="{FF2B5EF4-FFF2-40B4-BE49-F238E27FC236}">
                  <a16:creationId xmlns:a16="http://schemas.microsoft.com/office/drawing/2014/main" id="{FFE0EEEC-36AD-1DA7-2A39-74EDD2F2162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74" y="2039926"/>
              <a:ext cx="4153299" cy="22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20;p42">
              <a:extLst>
                <a:ext uri="{FF2B5EF4-FFF2-40B4-BE49-F238E27FC236}">
                  <a16:creationId xmlns:a16="http://schemas.microsoft.com/office/drawing/2014/main" id="{4902EF78-52CE-474D-1852-0109E9E7EF2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6276" y="1805000"/>
              <a:ext cx="4707726" cy="32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891E-B82A-3EED-740A-5D2BD8BF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Bonus: AMD Ryzen Threadripper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EDFD6B-D5ED-3F9A-7812-17F2E8C5485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2449"/>
            <a:ext cx="5181600" cy="29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281620-8C96-81D8-2238-70140EC019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2449"/>
            <a:ext cx="5181600" cy="29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E21F9-AD00-4965-6DCD-C2C6F09114E0}"/>
              </a:ext>
            </a:extLst>
          </p:cNvPr>
          <p:cNvSpPr txBox="1"/>
          <p:nvPr/>
        </p:nvSpPr>
        <p:spPr>
          <a:xfrm>
            <a:off x="2184400" y="5942567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>
                <a:latin typeface="AndesNeue Alt 2 Medium" panose="00000600000000000000" pitchFamily="2" charset="0"/>
              </a:rPr>
              <a:t>Extra reading: </a:t>
            </a:r>
            <a:r>
              <a:rPr lang="en-SG">
                <a:latin typeface="AndesNeue Alt 2 Medium" panose="00000600000000000000" pitchFamily="2" charset="0"/>
                <a:hlinkClick r:id="rId4"/>
              </a:rPr>
              <a:t>https://en.wikichip.org/wiki/amd/microarchitectures/zen%2B</a:t>
            </a:r>
            <a:r>
              <a:rPr lang="en-SG">
                <a:latin typeface="AndesNeue Alt 2 Medium" panose="00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14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In hierarchical multicore designs, is the memory organization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hybrid</a:t>
            </a:r>
            <a:r>
              <a:rPr lang="en">
                <a:solidFill>
                  <a:srgbClr val="C00000"/>
                </a:solidFill>
              </a:rPr>
              <a:t> (distributed + shared memory)? [p]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35" name="Google Shape;335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338" name="Google Shape;338;p4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755" t="4993" r="13994" b="23053"/>
          <a:stretch/>
        </p:blipFill>
        <p:spPr>
          <a:xfrm>
            <a:off x="3898673" y="3416791"/>
            <a:ext cx="4394653" cy="284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0E17D-922B-6998-376B-355E07B9EEB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9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-US">
                <a:solidFill>
                  <a:srgbClr val="C00000"/>
                </a:solidFill>
              </a:rPr>
              <a:t>In hierarchical multicore designs, is the memory organization </a:t>
            </a:r>
            <a:r>
              <a:rPr lang="en-US">
                <a:solidFill>
                  <a:srgbClr val="C00000"/>
                </a:solidFill>
                <a:latin typeface="AndesNeue Alt 2 Medium" panose="00000600000000000000" pitchFamily="2" charset="0"/>
              </a:rPr>
              <a:t>hybrid</a:t>
            </a:r>
            <a:r>
              <a:rPr lang="en-US">
                <a:solidFill>
                  <a:srgbClr val="C00000"/>
                </a:solidFill>
              </a:rPr>
              <a:t> (distributed + shared memory)?</a:t>
            </a: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Both answers arguable!</a:t>
            </a:r>
            <a:endParaRPr>
              <a:solidFill>
                <a:srgbClr val="38761D"/>
              </a:solidFill>
            </a:endParaRPr>
          </a:p>
          <a:p>
            <a:pPr indent="0">
              <a:buNone/>
            </a:pPr>
            <a:endParaRPr>
              <a:solidFill>
                <a:srgbClr val="38761D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Not hybrid: everyone just </a:t>
            </a:r>
            <a:b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</a:b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sees one shared memory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Hybrid: could see cache</a:t>
            </a:r>
            <a:b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</a:b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as its own memory that can</a:t>
            </a:r>
            <a:b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</a:b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be out of sync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349" name="Google Shape;349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pic>
        <p:nvPicPr>
          <p:cNvPr id="2" name="Google Shape;338;p44">
            <a:extLst>
              <a:ext uri="{FF2B5EF4-FFF2-40B4-BE49-F238E27FC236}">
                <a16:creationId xmlns:a16="http://schemas.microsoft.com/office/drawing/2014/main" id="{71190A95-D3BE-181F-290C-CDE689D65F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755" t="4993" r="13994" b="23053"/>
          <a:stretch/>
        </p:blipFill>
        <p:spPr>
          <a:xfrm>
            <a:off x="6959147" y="3327097"/>
            <a:ext cx="4394653" cy="284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does this matter?</a:t>
            </a:r>
            <a:endParaRPr/>
          </a:p>
        </p:txBody>
      </p:sp>
      <p:sp>
        <p:nvSpPr>
          <p:cNvPr id="359" name="Google Shape;359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quirks of distributed / shared memory are </a:t>
            </a:r>
            <a:r>
              <a:rPr lang="en" b="1"/>
              <a:t>crucial </a:t>
            </a:r>
            <a:r>
              <a:rPr lang="en"/>
              <a:t>for fast parallel programs</a:t>
            </a:r>
          </a:p>
          <a:p>
            <a:pPr lvl="1"/>
            <a:r>
              <a:rPr lang="en" b="1">
                <a:latin typeface="AndesNeue Alt 2 Medium" panose="00000600000000000000" pitchFamily="2" charset="0"/>
              </a:rPr>
              <a:t>Very small L1 caches?</a:t>
            </a:r>
            <a:r>
              <a:rPr lang="en">
                <a:latin typeface="AndesNeue Alt 2 Medium" panose="00000600000000000000" pitchFamily="2" charset="0"/>
              </a:rPr>
              <a:t> </a:t>
            </a:r>
            <a:br>
              <a:rPr lang="en">
                <a:latin typeface="AndesNeue Alt 2 Medium" panose="00000600000000000000" pitchFamily="2" charset="0"/>
              </a:rPr>
            </a:br>
            <a:r>
              <a:rPr lang="en">
                <a:solidFill>
                  <a:srgbClr val="C00000"/>
                </a:solidFill>
              </a:rPr>
              <a:t>Your parallel programs may not benefit from accessing lots of individual data per core.</a:t>
            </a:r>
          </a:p>
          <a:p>
            <a:pPr lvl="1"/>
            <a:r>
              <a:rPr lang="en" b="1">
                <a:latin typeface="AndesNeue Alt 2 Medium" panose="00000600000000000000" pitchFamily="2" charset="0"/>
              </a:rPr>
              <a:t>NUMA processors? </a:t>
            </a:r>
            <a:br>
              <a:rPr lang="en" b="1">
                <a:latin typeface="AndesNeue Alt 2 Medium" panose="00000600000000000000" pitchFamily="2" charset="0"/>
              </a:rPr>
            </a:br>
            <a:r>
              <a:rPr lang="en">
                <a:solidFill>
                  <a:srgbClr val="C00000"/>
                </a:solidFill>
              </a:rPr>
              <a:t>Best to keep data organization in mind</a:t>
            </a:r>
            <a:endParaRPr>
              <a:solidFill>
                <a:srgbClr val="C00000"/>
              </a:solidFill>
            </a:endParaRPr>
          </a:p>
          <a:p>
            <a:pPr marL="0" indent="0">
              <a:buNone/>
            </a:pPr>
            <a:endParaRPr/>
          </a:p>
          <a:p>
            <a:r>
              <a:rPr lang="en"/>
              <a:t>A lot of performance can be squeezed out of</a:t>
            </a:r>
            <a:r>
              <a:rPr lang="en" b="1">
                <a:solidFill>
                  <a:srgbClr val="38761D"/>
                </a:solidFill>
              </a:rPr>
              <a:t> good cache usage!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57" name="Google Shape;357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">
                <a:solidFill>
                  <a:srgbClr val="C00000"/>
                </a:solidFill>
              </a:rPr>
              <a:t>Q: Can a semaphore replace a mutex without affecting correctness? [p] 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601F-F750-AFB0-92CC-23687585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72CD-4404-DAE7-8690-4B4B0EDD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Lecture 2+3, Tutorial 1, Lab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FE016-221C-EFAD-2539-91A074D660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1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Can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semaphore</a:t>
            </a:r>
            <a:r>
              <a:rPr lang="en">
                <a:solidFill>
                  <a:srgbClr val="C00000"/>
                </a:solidFill>
              </a:rPr>
              <a:t> replace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mutex</a:t>
            </a:r>
            <a:r>
              <a:rPr lang="en-SG">
                <a:solidFill>
                  <a:srgbClr val="C00000"/>
                </a:solidFill>
              </a:rPr>
              <a:t> without affecting correctness? </a:t>
            </a: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Yes! Semaphores are more general than mutexes, just set S = 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77" name="Google Shape;377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94" y="3037333"/>
            <a:ext cx="5643132" cy="363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533" y="2938000"/>
            <a:ext cx="5705467" cy="396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Can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semaphore</a:t>
            </a:r>
            <a:r>
              <a:rPr lang="en">
                <a:solidFill>
                  <a:srgbClr val="C00000"/>
                </a:solidFill>
              </a:rPr>
              <a:t> replace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mutex</a:t>
            </a:r>
            <a:r>
              <a:rPr lang="en-SG">
                <a:solidFill>
                  <a:srgbClr val="C00000"/>
                </a:solidFill>
              </a:rPr>
              <a:t> without affecting correctness? </a:t>
            </a:r>
          </a:p>
          <a:p>
            <a:pPr>
              <a:buClr>
                <a:srgbClr val="38761D"/>
              </a:buClr>
            </a:pPr>
            <a:r>
              <a:rPr lang="en-US">
                <a:solidFill>
                  <a:srgbClr val="38761D"/>
                </a:solidFill>
              </a:rPr>
              <a:t>If a program implemented with a mutex </a:t>
            </a:r>
            <a:r>
              <a:rPr lang="en-US">
                <a:solidFill>
                  <a:srgbClr val="38761D"/>
                </a:solidFill>
                <a:latin typeface="AndesNeue Alt 2 Book it" panose="00000500000000000000" pitchFamily="2" charset="0"/>
              </a:rPr>
              <a:t>is already correct</a:t>
            </a:r>
            <a:r>
              <a:rPr lang="en-US">
                <a:solidFill>
                  <a:srgbClr val="38761D"/>
                </a:solidFill>
              </a:rPr>
              <a:t>, we can replace it with a semaphore without affecting correctness!</a:t>
            </a:r>
          </a:p>
        </p:txBody>
      </p:sp>
      <p:sp>
        <p:nvSpPr>
          <p:cNvPr id="377" name="Google Shape;377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3504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88" name="Google Shape;388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Is a program implemented with </a:t>
            </a:r>
            <a:r>
              <a:rPr lang="en" b="1">
                <a:solidFill>
                  <a:srgbClr val="C00000"/>
                </a:solidFill>
              </a:rPr>
              <a:t>threads </a:t>
            </a:r>
            <a:r>
              <a:rPr lang="en">
                <a:solidFill>
                  <a:srgbClr val="C00000"/>
                </a:solidFill>
              </a:rPr>
              <a:t>faster than </a:t>
            </a:r>
            <a:r>
              <a:rPr lang="en" b="1">
                <a:solidFill>
                  <a:srgbClr val="C00000"/>
                </a:solidFill>
              </a:rPr>
              <a:t>processes?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86" name="Google Shape;386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95" name="Google Shape;395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Is a program implemented with </a:t>
            </a:r>
            <a:r>
              <a:rPr lang="en" b="1">
                <a:solidFill>
                  <a:srgbClr val="C00000"/>
                </a:solidFill>
              </a:rPr>
              <a:t>threads </a:t>
            </a:r>
            <a:r>
              <a:rPr lang="en">
                <a:solidFill>
                  <a:srgbClr val="C00000"/>
                </a:solidFill>
              </a:rPr>
              <a:t>faster than </a:t>
            </a:r>
            <a:r>
              <a:rPr lang="en" b="1">
                <a:solidFill>
                  <a:srgbClr val="C00000"/>
                </a:solidFill>
              </a:rPr>
              <a:t>processes?</a:t>
            </a:r>
            <a:endParaRPr b="1">
              <a:solidFill>
                <a:srgbClr val="C00000"/>
              </a:solidFill>
            </a:endParaRPr>
          </a:p>
          <a:p>
            <a:pPr marL="0" indent="0">
              <a:buNone/>
            </a:pPr>
            <a:endParaRPr b="1"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Not necessarily, because: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 lvl="1"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Could be only </a:t>
            </a: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user threads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 lvl="1"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Condition variable usage / other logic could be slower than semaphores sometimes</a:t>
            </a:r>
            <a:endParaRPr>
              <a:solidFill>
                <a:srgbClr val="38761D"/>
              </a:solidFill>
            </a:endParaRPr>
          </a:p>
          <a:p>
            <a:pPr lvl="1"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Rarely have such guarantees in systems work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 marL="0" indent="0">
              <a:buNone/>
            </a:pPr>
            <a:endParaRPr b="1">
              <a:solidFill>
                <a:srgbClr val="38761D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chemeClr val="accent6">
                    <a:lumMod val="50000"/>
                  </a:schemeClr>
                </a:solidFill>
                <a:latin typeface="AndesNeue Alt 2 Medium" panose="00000600000000000000" pitchFamily="2" charset="0"/>
              </a:rPr>
              <a:t>Your mileage might vary for Lab 1!</a:t>
            </a:r>
            <a:endParaRPr>
              <a:solidFill>
                <a:schemeClr val="accent6">
                  <a:lumMod val="50000"/>
                </a:schemeClr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393" name="Google Shape;393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8DA-F3A2-9BBE-1FCA-8037DBD6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break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5F84-A06C-4E3B-2E97-8F04092A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Stretch, go to the toilet, buy drinks, or ask me questions</a:t>
            </a:r>
          </a:p>
          <a:p>
            <a:r>
              <a:rPr lang="en-US"/>
              <a:t>5-10 mins :D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3340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8DA-F3A2-9BBE-1FCA-8037DBD6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2+3: Slurm usage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5F84-A06C-4E3B-2E97-8F04092A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2400">
                <a:solidFill>
                  <a:srgbClr val="C00000"/>
                </a:solidFill>
              </a:rPr>
              <a:t>Please follow at the same pace until later!</a:t>
            </a:r>
            <a:br>
              <a:rPr lang="en" sz="2400">
                <a:solidFill>
                  <a:srgbClr val="C00000"/>
                </a:solidFill>
              </a:rPr>
            </a:br>
            <a:br>
              <a:rPr lang="en" sz="2400">
                <a:solidFill>
                  <a:srgbClr val="C00000"/>
                </a:solidFill>
              </a:rPr>
            </a:br>
            <a:br>
              <a:rPr lang="en" sz="2400">
                <a:solidFill>
                  <a:srgbClr val="C00000"/>
                </a:solidFill>
              </a:rPr>
            </a:br>
            <a:r>
              <a:rPr lang="en" sz="2400">
                <a:solidFill>
                  <a:srgbClr val="C00000"/>
                </a:solidFill>
              </a:rPr>
              <a:t>Reminder to self: attendance</a:t>
            </a:r>
            <a:endParaRPr lang="en-SG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76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565400" y="2624400"/>
            <a:ext cx="11061200" cy="16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Part 2 &amp; 3: Practical Slurm Usage</a:t>
            </a:r>
            <a:endParaRPr sz="4133"/>
          </a:p>
          <a:p>
            <a:r>
              <a:rPr lang="en" sz="3733">
                <a:solidFill>
                  <a:srgbClr val="FF0000"/>
                </a:solidFill>
              </a:rPr>
              <a:t>Please follow at the same pace until later</a:t>
            </a:r>
            <a:endParaRPr sz="3733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ex1: Login to a machine and run </a:t>
            </a:r>
            <a:r>
              <a:rPr lang="en" sz="32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lstopo/lscpu</a:t>
            </a:r>
            <a:endParaRPr sz="4133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</a:endParaRPr>
          </a:p>
        </p:txBody>
      </p:sp>
      <p:sp>
        <p:nvSpPr>
          <p:cNvPr id="414" name="Google Shape;414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What’s the difference between sockets/cores/threads?</a:t>
            </a:r>
            <a:endParaRPr>
              <a:solidFill>
                <a:srgbClr val="C00000"/>
              </a:solidFill>
            </a:endParaRPr>
          </a:p>
          <a:p>
            <a:pPr marL="0" indent="0">
              <a:buNone/>
            </a:pPr>
            <a:endParaRPr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1A55-B544-F27B-C9EF-24ABF64E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4" y="2866011"/>
            <a:ext cx="4995861" cy="3785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1E39E-A027-17B6-F114-D0219CD7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42" y="3846928"/>
            <a:ext cx="5373188" cy="182331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Socket vs Core vs Thread..</a:t>
            </a:r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2000"/>
            </a:pPr>
            <a:r>
              <a:rPr lang="en" sz="2667" b="1"/>
              <a:t>Thread</a:t>
            </a:r>
            <a:r>
              <a:rPr lang="en" sz="2667"/>
              <a:t>: single hardware thread of execution</a:t>
            </a:r>
            <a:endParaRPr sz="2667"/>
          </a:p>
          <a:p>
            <a:pPr>
              <a:buSzPts val="2000"/>
            </a:pPr>
            <a:r>
              <a:rPr lang="en" sz="2667" b="1"/>
              <a:t>Core:</a:t>
            </a:r>
            <a:r>
              <a:rPr lang="en" sz="2667"/>
              <a:t> single set of usable hardware for running code (registers, pipeline stages, some cache)</a:t>
            </a:r>
          </a:p>
          <a:p>
            <a:pPr lvl="1">
              <a:buSzPts val="2000"/>
            </a:pPr>
            <a:r>
              <a:rPr lang="en">
                <a:latin typeface="AndesNeue Alt 2 Medium" panose="00000600000000000000" pitchFamily="2" charset="0"/>
              </a:rPr>
              <a:t>Cores * threads per core </a:t>
            </a:r>
            <a:br>
              <a:rPr lang="en">
                <a:latin typeface="AndesNeue Alt 2 Medium" panose="00000600000000000000" pitchFamily="2" charset="0"/>
              </a:rPr>
            </a:br>
            <a:r>
              <a:rPr lang="en">
                <a:latin typeface="AndesNeue Alt 2 Medium" panose="00000600000000000000" pitchFamily="2" charset="0"/>
              </a:rPr>
              <a:t>== lscpu CPUs → logical CPUs</a:t>
            </a:r>
            <a:endParaRPr sz="2267">
              <a:latin typeface="AndesNeue Alt 2 Medium" panose="00000600000000000000" pitchFamily="2" charset="0"/>
            </a:endParaRPr>
          </a:p>
          <a:p>
            <a:pPr>
              <a:buSzPts val="2000"/>
            </a:pPr>
            <a:r>
              <a:rPr lang="en" sz="2667" b="1"/>
              <a:t>Socket: </a:t>
            </a:r>
            <a:r>
              <a:rPr lang="en" sz="2667"/>
              <a:t>where a full physical process fits (many cores)</a:t>
            </a:r>
            <a:endParaRPr sz="2667"/>
          </a:p>
        </p:txBody>
      </p:sp>
      <p:pic>
        <p:nvPicPr>
          <p:cNvPr id="3" name="Google Shape;424;p56"/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0" y="2524919"/>
            <a:ext cx="36195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AndesNeue Alt 2 Medium" panose="00000600000000000000" pitchFamily="2" charset="0"/>
              </a:rPr>
              <a:t>So Far: </a:t>
            </a:r>
            <a:r>
              <a:rPr lang="en">
                <a:latin typeface="AndesNeue Alt 2 Medium" panose="00000600000000000000" pitchFamily="2" charset="0"/>
              </a:rPr>
              <a:t>High-Level </a:t>
            </a:r>
            <a:endParaRPr>
              <a:latin typeface="AndesNeue Alt 2 Medium" panose="00000600000000000000" pitchFamily="2" charset="0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756100" y="2295529"/>
            <a:ext cx="5073200" cy="43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Process basics and states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Memory regions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fork/wait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IPC (shared memory, message passing)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Threads as lightweight processes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Users vs kernel threads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Synchronization: pthread mutexes, semaphores, condition variables</a:t>
            </a:r>
            <a:endParaRPr sz="2267">
              <a:latin typeface="AndesNeue Alt 2 Book" panose="00000500000000000000" pitchFamily="2" charset="0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3222667" y="1266867"/>
            <a:ext cx="2438400" cy="849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AndesNeue Alt 2 Book" panose="00000500000000000000" pitchFamily="2" charset="0"/>
              </a:rPr>
              <a:t>Processes and Threads </a:t>
            </a:r>
            <a:r>
              <a:rPr lang="en" sz="2400" b="1">
                <a:latin typeface="AndesNeue Alt 2 Book" panose="00000500000000000000" pitchFamily="2" charset="0"/>
              </a:rPr>
              <a:t>(Lab 1)</a:t>
            </a:r>
            <a:endParaRPr sz="2400" b="1">
              <a:latin typeface="AndesNeue Alt 2 Book" panose="00000500000000000000" pitchFamily="2" charset="0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784267" y="1266867"/>
            <a:ext cx="2438400" cy="849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AndesNeue Alt 2 Book" panose="00000500000000000000" pitchFamily="2" charset="0"/>
              </a:rPr>
              <a:t>Processes and Threads</a:t>
            </a:r>
            <a:r>
              <a:rPr lang="en" sz="2400" b="1">
                <a:latin typeface="AndesNeue Alt 2 Book" panose="00000500000000000000" pitchFamily="2" charset="0"/>
              </a:rPr>
              <a:t> (Lec 2)</a:t>
            </a:r>
            <a:endParaRPr sz="2400" b="1">
              <a:latin typeface="AndesNeue Alt 2 Book" panose="00000500000000000000" pitchFamily="2" charset="0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6209900" y="2295533"/>
            <a:ext cx="5226000" cy="43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Forms of parallelism (bit/instruction/thread/processor)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Flynn’s Taxonomy (SISD/SIMD/...)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Hierarchical vs Pipelined designs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How memory / cache is organized (distributed/shared/hybrid)</a:t>
            </a:r>
            <a:endParaRPr sz="2267">
              <a:latin typeface="AndesNeue Alt 2 Book" panose="00000500000000000000" pitchFamily="2" charset="0"/>
            </a:endParaRPr>
          </a:p>
        </p:txBody>
      </p:sp>
      <p:grpSp>
        <p:nvGrpSpPr>
          <p:cNvPr id="99" name="Google Shape;99;p19"/>
          <p:cNvGrpSpPr/>
          <p:nvPr/>
        </p:nvGrpSpPr>
        <p:grpSpPr>
          <a:xfrm>
            <a:off x="6238049" y="1266867"/>
            <a:ext cx="4876800" cy="849200"/>
            <a:chOff x="4678537" y="950150"/>
            <a:chExt cx="3657600" cy="636900"/>
          </a:xfrm>
        </p:grpSpPr>
        <p:sp>
          <p:nvSpPr>
            <p:cNvPr id="100" name="Google Shape;100;p19"/>
            <p:cNvSpPr/>
            <p:nvPr/>
          </p:nvSpPr>
          <p:spPr>
            <a:xfrm>
              <a:off x="6507337" y="950150"/>
              <a:ext cx="1828800" cy="636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733">
                  <a:solidFill>
                    <a:schemeClr val="dk1"/>
                  </a:solidFill>
                  <a:latin typeface="AndesNeue Alt 2 Book" panose="00000500000000000000" pitchFamily="2" charset="0"/>
                </a:rPr>
                <a:t>Parallel Computing Architectures</a:t>
              </a:r>
              <a:r>
                <a:rPr lang="en" sz="1733" b="1">
                  <a:solidFill>
                    <a:schemeClr val="dk1"/>
                  </a:solidFill>
                  <a:latin typeface="AndesNeue Alt 2 Book" panose="00000500000000000000" pitchFamily="2" charset="0"/>
                </a:rPr>
                <a:t> (Tut 1)</a:t>
              </a:r>
              <a:endParaRPr sz="1733" b="1">
                <a:latin typeface="AndesNeue Alt 2 Book" panose="00000500000000000000" pitchFamily="2" charset="0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4678537" y="950150"/>
              <a:ext cx="1828800" cy="636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733">
                  <a:latin typeface="AndesNeue Alt 2 Book" panose="00000500000000000000" pitchFamily="2" charset="0"/>
                </a:rPr>
                <a:t>Parallel Computing Architectures</a:t>
              </a:r>
              <a:r>
                <a:rPr lang="en" sz="1733" b="1">
                  <a:latin typeface="AndesNeue Alt 2 Book" panose="00000500000000000000" pitchFamily="2" charset="0"/>
                </a:rPr>
                <a:t> (Lec 3)</a:t>
              </a:r>
              <a:endParaRPr sz="1733" b="1">
                <a:latin typeface="AndesNeue Alt 2 Book" panose="00000500000000000000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Understanding lstopo</a:t>
            </a:r>
            <a:endParaRPr/>
          </a:p>
        </p:txBody>
      </p:sp>
      <p:sp>
        <p:nvSpPr>
          <p:cNvPr id="431" name="Google Shape;431;p5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  <a:buFont typeface="Courier New"/>
              <a:buChar char="●"/>
            </a:pPr>
            <a:r>
              <a:rPr lang="en" sz="24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lstopo --of svg</a:t>
            </a:r>
            <a:endParaRPr sz="24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429" name="Google Shape;429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pic>
        <p:nvPicPr>
          <p:cNvPr id="3" name="Google Shape;432;p57"/>
          <p:cNvPicPr preferRelativeResize="0"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</a:blip>
          <a:srcRect r="45283" b="950"/>
          <a:stretch/>
        </p:blipFill>
        <p:spPr>
          <a:xfrm>
            <a:off x="6391073" y="1167954"/>
            <a:ext cx="4888791" cy="54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ex2: Lab Monitoring</a:t>
            </a:r>
            <a:endParaRPr sz="4133"/>
          </a:p>
        </p:txBody>
      </p:sp>
      <p:sp>
        <p:nvSpPr>
          <p:cNvPr id="439" name="Google Shape;439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https://pdc.comp.nus.edu.sg/grafana</a:t>
            </a:r>
            <a:r>
              <a:rPr lang="en"/>
              <a:t> </a:t>
            </a:r>
            <a:endParaRPr/>
          </a:p>
          <a:p>
            <a:r>
              <a:rPr lang="en"/>
              <a:t>Login with your lab username and password</a:t>
            </a:r>
            <a:endParaRPr/>
          </a:p>
          <a:p>
            <a:r>
              <a:rPr lang="en"/>
              <a:t>Click the “hamburger” menu on the top left side</a:t>
            </a:r>
            <a:endParaRPr/>
          </a:p>
          <a:p>
            <a:r>
              <a:rPr lang="en"/>
              <a:t>Check out Home and Dashboards</a:t>
            </a:r>
            <a:endParaRPr/>
          </a:p>
          <a:p>
            <a:pPr lvl="1"/>
            <a:r>
              <a:rPr lang="en"/>
              <a:t>Home - Overview of all nodes, including </a:t>
            </a:r>
            <a:r>
              <a:rPr lang="en" b="1"/>
              <a:t>number of users logged in</a:t>
            </a:r>
            <a:endParaRPr b="1"/>
          </a:p>
          <a:p>
            <a:pPr lvl="2"/>
            <a:r>
              <a:rPr lang="en" b="1"/>
              <a:t>“Sessions”</a:t>
            </a:r>
            <a:endParaRPr b="1"/>
          </a:p>
          <a:p>
            <a:pPr lvl="2"/>
            <a:r>
              <a:rPr lang="en" b="1"/>
              <a:t>Login to nodes with fewer active sessions!</a:t>
            </a:r>
            <a:endParaRPr b="1"/>
          </a:p>
          <a:p>
            <a:pPr lvl="1"/>
            <a:r>
              <a:rPr lang="en"/>
              <a:t>Dashboards - detailed “Node Exporter” dashboard</a:t>
            </a:r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3252" y="2296513"/>
            <a:ext cx="18034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8170" y="4752196"/>
            <a:ext cx="3239975" cy="142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8DA-F3A2-9BBE-1FCA-8037DBD6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6000"/>
              <a:t>Introducing:</a:t>
            </a:r>
            <a:br>
              <a:rPr lang="en" sz="6000"/>
            </a:br>
            <a:r>
              <a:rPr lang="en" sz="6000"/>
              <a:t>Slurm Workload Manager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5F84-A06C-4E3B-2E97-8F04092A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you’re going to run most of your stuff in the lab machines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5084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8B13B-E499-EC2C-B8DF-7C82FF91317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72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What is Slurm / </a:t>
            </a:r>
            <a:r>
              <a:rPr lang="en"/>
              <a:t>Why Slurm?</a:t>
            </a:r>
            <a:endParaRPr/>
          </a:p>
        </p:txBody>
      </p:sp>
      <p:sp>
        <p:nvSpPr>
          <p:cNvPr id="461" name="Google Shape;461;p6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94003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65655">
              <a:buSzPts val="1900"/>
            </a:pPr>
            <a:r>
              <a:rPr lang="en" sz="2533">
                <a:latin typeface="AndesNeue Alt 2 Medium" panose="00000600000000000000" pitchFamily="2" charset="0"/>
              </a:rPr>
              <a:t>Job allocation system</a:t>
            </a:r>
            <a:endParaRPr sz="2533">
              <a:latin typeface="AndesNeue Alt 2 Medium" panose="00000600000000000000" pitchFamily="2" charset="0"/>
            </a:endParaRPr>
          </a:p>
          <a:p>
            <a:pPr indent="-465655">
              <a:buSzPts val="1900"/>
            </a:pPr>
            <a:r>
              <a:rPr lang="en" sz="2533">
                <a:latin typeface="AndesNeue Alt 2 Medium" panose="00000600000000000000" pitchFamily="2" charset="0"/>
              </a:rPr>
              <a:t>Fair allocation </a:t>
            </a:r>
            <a:r>
              <a:rPr lang="en" sz="2533"/>
              <a:t>of compute resources</a:t>
            </a:r>
            <a:endParaRPr sz="2533"/>
          </a:p>
          <a:p>
            <a:pPr indent="-465655">
              <a:buSzPts val="1900"/>
            </a:pPr>
            <a:r>
              <a:rPr lang="en" sz="2533">
                <a:latin typeface="AndesNeue Alt 2 Medium" panose="00000600000000000000" pitchFamily="2" charset="0"/>
              </a:rPr>
              <a:t>Exclusive access </a:t>
            </a:r>
            <a:r>
              <a:rPr lang="en" sz="2533"/>
              <a:t>to nodes for </a:t>
            </a:r>
            <a:r>
              <a:rPr lang="en" sz="2533">
                <a:latin typeface="AndesNeue Alt 2 Medium" panose="00000600000000000000" pitchFamily="2" charset="0"/>
              </a:rPr>
              <a:t>performance measurements</a:t>
            </a:r>
            <a:endParaRPr sz="2533">
              <a:latin typeface="AndesNeue Alt 2 Medium" panose="00000600000000000000" pitchFamily="2" charset="0"/>
            </a:endParaRPr>
          </a:p>
          <a:p>
            <a:pPr indent="-465655">
              <a:buSzPts val="1900"/>
            </a:pPr>
            <a:r>
              <a:rPr lang="en" sz="2533"/>
              <a:t>Wide variety of machines to test on and </a:t>
            </a:r>
            <a:r>
              <a:rPr lang="en" sz="2533">
                <a:latin typeface="AndesNeue Alt 2 Medium" panose="00000600000000000000" pitchFamily="2" charset="0"/>
              </a:rPr>
              <a:t>run distributed programs </a:t>
            </a:r>
            <a:r>
              <a:rPr lang="en" sz="2533"/>
              <a:t>on</a:t>
            </a:r>
            <a:endParaRPr sz="2533"/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772" y="2247089"/>
            <a:ext cx="4749067" cy="31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use Slurm in CS3210?</a:t>
            </a:r>
            <a:endParaRPr/>
          </a:p>
        </p:txBody>
      </p:sp>
      <p:sp>
        <p:nvSpPr>
          <p:cNvPr id="469" name="Google Shape;469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SoC uses Slurm for our entire compute cluster</a:t>
            </a:r>
            <a:endParaRPr/>
          </a:p>
          <a:p>
            <a:r>
              <a:rPr lang="en"/>
              <a:t>The best parallel computing systems use Slurm </a:t>
            </a:r>
            <a:br>
              <a:rPr lang="en"/>
            </a:br>
            <a:r>
              <a:rPr lang="en"/>
              <a:t>(&gt;60% of TOP500)</a:t>
            </a:r>
            <a:endParaRPr/>
          </a:p>
          <a:p>
            <a:r>
              <a:rPr lang="en"/>
              <a:t>A way to get good performance measurements when </a:t>
            </a:r>
            <a:br>
              <a:rPr lang="en"/>
            </a:br>
            <a:r>
              <a:rPr lang="en">
                <a:latin typeface="AndesNeue Alt 2 Medium" panose="00000600000000000000" pitchFamily="2" charset="0"/>
              </a:rPr>
              <a:t>#hardware &lt;&lt; #users</a:t>
            </a:r>
            <a:r>
              <a:rPr lang="en"/>
              <a:t> → good for CS3210!</a:t>
            </a:r>
            <a:endParaRPr/>
          </a:p>
          <a:p>
            <a:pPr marL="0" indent="0">
              <a:buNone/>
            </a:pPr>
            <a:endParaRPr/>
          </a:p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Do not run long jobs on login nodes anymore!</a:t>
            </a:r>
            <a:endParaRPr>
              <a:solidFill>
                <a:srgbClr val="C00000"/>
              </a:solidFill>
              <a:latin typeface="AndesNeue Alt 2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Disclaimers</a:t>
            </a:r>
            <a:endParaRPr/>
          </a:p>
        </p:txBody>
      </p:sp>
      <p:sp>
        <p:nvSpPr>
          <p:cNvPr id="476" name="Google Shape;476;p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Medium" panose="00000600000000000000" pitchFamily="2" charset="0"/>
              </a:rPr>
              <a:t>Please let us know if there are any issues</a:t>
            </a:r>
          </a:p>
          <a:p>
            <a:pPr lvl="1"/>
            <a:r>
              <a:rPr lang="en"/>
              <a:t>Contact is in the tutorial sheet; it’s Sriram and Peigeng</a:t>
            </a:r>
          </a:p>
          <a:p>
            <a:pPr lvl="1"/>
            <a:r>
              <a:rPr lang="en"/>
              <a:t>If you contact me… </a:t>
            </a:r>
            <a:br>
              <a:rPr lang="en"/>
            </a:br>
            <a:r>
              <a:rPr lang="en"/>
              <a:t>my help is probably relaying to them unlesss it’s node down</a:t>
            </a:r>
          </a:p>
          <a:p>
            <a:pPr marL="457200" lvl="1" indent="0">
              <a:buNone/>
            </a:pPr>
            <a:endParaRPr lang="en"/>
          </a:p>
          <a:p>
            <a:r>
              <a:rPr lang="en">
                <a:latin typeface="AndesNeue Alt 2 Medium" panose="00000600000000000000" pitchFamily="2" charset="0"/>
              </a:rPr>
              <a:t>Our “best practices” and policies may change.</a:t>
            </a:r>
            <a:br>
              <a:rPr lang="en" b="1"/>
            </a:br>
            <a:r>
              <a:rPr lang="en"/>
              <a:t>Please refer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https://bit.ly/cs3210-student-guide</a:t>
            </a:r>
            <a:r>
              <a:rPr lang="en"/>
              <a:t> for updates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Go forth and try!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82" name="Google Shape;482;p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Medium" panose="00000600000000000000" pitchFamily="2" charset="0"/>
              </a:rPr>
              <a:t>ex3 - ex12</a:t>
            </a:r>
            <a:r>
              <a:rPr lang="en"/>
              <a:t>: Small guided exercises working through the basics</a:t>
            </a:r>
            <a:endParaRPr/>
          </a:p>
          <a:p>
            <a:r>
              <a:rPr lang="en">
                <a:latin typeface="AndesNeue Alt 2 Medium" panose="00000600000000000000" pitchFamily="2" charset="0"/>
              </a:rPr>
              <a:t>ex13</a:t>
            </a:r>
            <a:r>
              <a:rPr lang="en" b="1"/>
              <a:t>:</a:t>
            </a:r>
            <a:r>
              <a:rPr lang="en"/>
              <a:t> Basic performance evaluation with Slurm 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 sz="3733" b="1">
                <a:solidFill>
                  <a:srgbClr val="38761D"/>
                </a:solidFill>
              </a:rPr>
              <a:t>Please bring up any interesting observations! </a:t>
            </a:r>
            <a:endParaRPr sz="3733" b="1">
              <a:solidFill>
                <a:srgbClr val="38761D"/>
              </a:solidFill>
            </a:endParaRPr>
          </a:p>
          <a:p>
            <a:pPr marL="0" indent="0" algn="ctr">
              <a:buNone/>
            </a:pPr>
            <a:r>
              <a:rPr lang="en"/>
              <a:t>For me: </a:t>
            </a:r>
            <a:endParaRPr/>
          </a:p>
          <a:p>
            <a:pPr marL="0" indent="0" algn="ctr">
              <a:buNone/>
            </a:pPr>
            <a:r>
              <a:rPr lang="en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watch -n 0.5 squeue </a:t>
            </a:r>
            <a:endParaRPr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marL="0" indent="0" algn="ctr">
              <a:buNone/>
            </a:pPr>
            <a:r>
              <a:rPr lang="en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watch -n 0.5 sprio</a:t>
            </a:r>
            <a:endParaRPr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484" name="Google Shape;484;p64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Google Shape;485;p64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6" name="Google Shape;486;p64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7" name="Google Shape;487;p64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in Slurm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Network Filesystem (NFS)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8101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Special Topics in Slurm: NFS</a:t>
            </a:r>
            <a:endParaRPr/>
          </a:p>
        </p:txBody>
      </p:sp>
      <p:sp>
        <p:nvSpPr>
          <p:cNvPr id="499" name="Google Shape;499;p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You</a:t>
            </a:r>
            <a:r>
              <a:rPr lang="en-US"/>
              <a:t>r home directory is configured in a network filesystem</a:t>
            </a:r>
          </a:p>
          <a:p>
            <a:pPr lvl="1"/>
            <a:r>
              <a:rPr lang="en-US"/>
              <a:t>Try: </a:t>
            </a:r>
            <a:r>
              <a:rPr lang="en-US" sz="20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pwd</a:t>
            </a:r>
            <a:r>
              <a:rPr lang="en-US"/>
              <a:t> (print working directory)</a:t>
            </a:r>
            <a:endParaRPr/>
          </a:p>
          <a:p>
            <a:r>
              <a:rPr lang="en-US"/>
              <a:t>Pro: you get to access it from every node</a:t>
            </a:r>
          </a:p>
          <a:p>
            <a:r>
              <a:rPr lang="en-US"/>
              <a:t>Pro: as we have 6 nodes, one goes down your file is safe :D</a:t>
            </a:r>
          </a:p>
          <a:p>
            <a:r>
              <a:rPr lang="en-US"/>
              <a:t>Cons: might be slower</a:t>
            </a:r>
          </a:p>
          <a:p>
            <a:endParaRPr/>
          </a:p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How much slower is NFS than node-local storage?</a:t>
            </a:r>
            <a:endParaRPr>
              <a:solidFill>
                <a:srgbClr val="C00000"/>
              </a:solidFill>
              <a:latin typeface="AndesNeue Alt 2 Medium" panose="00000600000000000000" pitchFamily="2" charset="0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 b="1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dd if=/dev/zero of=/nfs/home/theo/test.img bs=100MB count=1 oflag=dsync</a:t>
            </a:r>
            <a:endParaRPr sz="1600" b="1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 b="1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dd if=/dev/zero of=/tmp/test.img bs=100MB count=1 oflag=dsync</a:t>
            </a:r>
            <a:endParaRPr sz="1600" b="1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498" name="Google Shape;498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501" name="Google Shape;501;p66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66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66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321E2-DDAF-C27C-F242-3A653395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Focus: Forms of Parallelism</a:t>
            </a:r>
            <a:endParaRPr lang="en-SG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C0B544-560B-2D44-FF4A-D8F8F9BF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Bit-level</a:t>
            </a:r>
          </a:p>
          <a:p>
            <a:r>
              <a:rPr lang="en-SG"/>
              <a:t>Instruction-level</a:t>
            </a:r>
          </a:p>
          <a:p>
            <a:r>
              <a:rPr lang="en-SG"/>
              <a:t>Thread-level</a:t>
            </a:r>
          </a:p>
          <a:p>
            <a:endParaRPr lang="en-SG"/>
          </a:p>
          <a:p>
            <a:r>
              <a:rPr lang="en-SG"/>
              <a:t>Processor-level</a:t>
            </a:r>
          </a:p>
          <a:p>
            <a:pPr lvl="1"/>
            <a:r>
              <a:rPr lang="en-SG"/>
              <a:t>Shared memory</a:t>
            </a:r>
          </a:p>
          <a:p>
            <a:pPr lvl="1"/>
            <a:r>
              <a:rPr lang="en-SG"/>
              <a:t>Distributed memory</a:t>
            </a:r>
          </a:p>
          <a:p>
            <a:endParaRPr lang="en-SG"/>
          </a:p>
          <a:p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8A297-FB09-6430-0B15-C0A596BCCE8D}"/>
              </a:ext>
            </a:extLst>
          </p:cNvPr>
          <p:cNvSpPr/>
          <p:nvPr/>
        </p:nvSpPr>
        <p:spPr>
          <a:xfrm>
            <a:off x="838200" y="1690688"/>
            <a:ext cx="3976991" cy="17383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6BBCC-A02B-4ACF-B93E-E2E8DF971D47}"/>
              </a:ext>
            </a:extLst>
          </p:cNvPr>
          <p:cNvSpPr/>
          <p:nvPr/>
        </p:nvSpPr>
        <p:spPr>
          <a:xfrm>
            <a:off x="838199" y="3720897"/>
            <a:ext cx="3976991" cy="173831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D0D7E-00CD-53A5-F2F6-408BC4FB1BB3}"/>
              </a:ext>
            </a:extLst>
          </p:cNvPr>
          <p:cNvSpPr txBox="1"/>
          <p:nvPr/>
        </p:nvSpPr>
        <p:spPr>
          <a:xfrm>
            <a:off x="5087566" y="1690688"/>
            <a:ext cx="18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AndesNeue Alt 2 Medium" panose="00000600000000000000" pitchFamily="2" charset="0"/>
              </a:rPr>
              <a:t>Single processor</a:t>
            </a:r>
            <a:endParaRPr lang="en-SG">
              <a:solidFill>
                <a:srgbClr val="002060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ADE3B-66FD-92BD-7A84-C9252DBC8301}"/>
              </a:ext>
            </a:extLst>
          </p:cNvPr>
          <p:cNvSpPr txBox="1"/>
          <p:nvPr/>
        </p:nvSpPr>
        <p:spPr>
          <a:xfrm>
            <a:off x="5087566" y="3706373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AndesNeue Alt 2 Medium" panose="00000600000000000000" pitchFamily="2" charset="0"/>
              </a:rPr>
              <a:t>Multiple processors</a:t>
            </a:r>
            <a:endParaRPr lang="en-SG">
              <a:solidFill>
                <a:schemeClr val="accent6">
                  <a:lumMod val="50000"/>
                </a:schemeClr>
              </a:solidFill>
              <a:latin typeface="AndesNeue Alt 2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98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type="body" idx="1"/>
          </p:nvPr>
        </p:nvSpPr>
        <p:spPr>
          <a:xfrm>
            <a:off x="531400" y="2021433"/>
            <a:ext cx="4169200" cy="43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 sz="2400">
                <a:latin typeface="+mj-lt"/>
              </a:rPr>
              <a:t>We run a </a:t>
            </a:r>
            <a:r>
              <a:rPr lang="en" sz="2400" b="1">
                <a:latin typeface="+mj-lt"/>
              </a:rPr>
              <a:t>distributed + replicated </a:t>
            </a:r>
            <a:r>
              <a:rPr lang="en" sz="2400">
                <a:latin typeface="+mj-lt"/>
              </a:rPr>
              <a:t>NFS with “GlusterFS”</a:t>
            </a:r>
          </a:p>
          <a:p>
            <a:pPr indent="-457189">
              <a:buSzPts val="1800"/>
            </a:pPr>
            <a:endParaRPr lang="en" sz="2400">
              <a:latin typeface="+mj-lt"/>
            </a:endParaRPr>
          </a:p>
          <a:p>
            <a:pPr indent="-457189">
              <a:buSzPts val="1800"/>
            </a:pPr>
            <a:r>
              <a:rPr lang="en" sz="2400">
                <a:latin typeface="+mj-lt"/>
              </a:rPr>
              <a:t>Many other alternatives! Go look it up :D</a:t>
            </a:r>
            <a:endParaRPr sz="2400">
              <a:latin typeface="+mj-lt"/>
            </a:endParaRPr>
          </a:p>
        </p:txBody>
      </p:sp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Special Topics in Slurm: NFS</a:t>
            </a:r>
            <a:endParaRPr/>
          </a:p>
        </p:txBody>
      </p:sp>
      <p:sp>
        <p:nvSpPr>
          <p:cNvPr id="512" name="Google Shape;512;p67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67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767" y="2017100"/>
            <a:ext cx="6858932" cy="418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in Slurm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Priority and Share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308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Special Topics: Priority and Share</a:t>
            </a:r>
            <a:endParaRPr/>
          </a:p>
        </p:txBody>
      </p:sp>
      <p:sp>
        <p:nvSpPr>
          <p:cNvPr id="528" name="Google Shape;528;p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Everyone run together: </a:t>
            </a:r>
            <a:r>
              <a:rPr lang="en" sz="2400">
                <a:solidFill>
                  <a:srgbClr val="FF0000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-w soctf-pdc-005 sleep 10 </a:t>
            </a:r>
            <a:endParaRPr>
              <a:solidFill>
                <a:srgbClr val="FF0000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r>
              <a:rPr lang="en" sz="24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sprio -l</a:t>
            </a:r>
            <a:endParaRPr sz="24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/>
            <a:r>
              <a:rPr lang="en"/>
              <a:t>Who has more priority?</a:t>
            </a:r>
            <a:endParaRPr/>
          </a:p>
          <a:p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4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sshare –A students -a</a:t>
            </a:r>
            <a:endParaRPr sz="24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Who’s been using the most?</a:t>
            </a:r>
          </a:p>
          <a:p>
            <a:pPr lvl="1">
              <a:buClr>
                <a:schemeClr val="dk1"/>
              </a:buClr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7" name="Google Shape;527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530" name="Google Shape;530;p69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69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3" name="Google Shape;533;p69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in Slurm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Slurm’s own broad runtime statistics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6119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Special Topics: Broad runtime statistics</a:t>
            </a:r>
            <a:endParaRPr sz="4133"/>
          </a:p>
          <a:p>
            <a:pPr>
              <a:buClr>
                <a:schemeClr val="dk1"/>
              </a:buClr>
              <a:buSzPts val="1100"/>
            </a:pPr>
            <a:endParaRPr sz="4133"/>
          </a:p>
          <a:p>
            <a:endParaRPr sz="4133"/>
          </a:p>
        </p:txBody>
      </p:sp>
      <p:sp>
        <p:nvSpPr>
          <p:cNvPr id="545" name="Google Shape;545;p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You can find </a:t>
            </a:r>
            <a:r>
              <a:rPr lang="en" i="1"/>
              <a:t>some</a:t>
            </a:r>
            <a:r>
              <a:rPr lang="en"/>
              <a:t> information about running job statistics with </a:t>
            </a:r>
            <a:r>
              <a:rPr lang="en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sstat</a:t>
            </a:r>
            <a:endParaRPr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sbatch cond.sh</a:t>
            </a:r>
            <a:endParaRPr sz="16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sstat -o jobid,nodelist,ntasks,avecpu,averss,maxrss,maxdiskread,maxdiskwrite &lt;jobid&gt;</a:t>
            </a:r>
            <a:endParaRPr sz="16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marL="0" indent="0"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/>
              <a:t>But clearly better to use your own performance tracking for single jobs (perf, etc)</a:t>
            </a:r>
            <a:endParaRPr/>
          </a:p>
        </p:txBody>
      </p:sp>
      <p:sp>
        <p:nvSpPr>
          <p:cNvPr id="544" name="Google Shape;544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71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71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71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II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Sneak Peek at Performance Evaluation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139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Sneak Peek at Performance Evaluation</a:t>
            </a:r>
            <a:endParaRPr sz="4133"/>
          </a:p>
          <a:p>
            <a:pPr>
              <a:buClr>
                <a:schemeClr val="dk1"/>
              </a:buClr>
              <a:buSzPts val="1100"/>
            </a:pPr>
            <a:endParaRPr sz="4133"/>
          </a:p>
          <a:p>
            <a:endParaRPr sz="4133"/>
          </a:p>
        </p:txBody>
      </p:sp>
      <p:sp>
        <p:nvSpPr>
          <p:cNvPr id="562" name="Google Shape;562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Let’s try to measure how long a program takes</a:t>
            </a:r>
            <a:endParaRPr/>
          </a:p>
          <a:p>
            <a:pPr lvl="1">
              <a:buFont typeface="Courier New"/>
              <a:buChar char="○"/>
            </a:pPr>
            <a:r>
              <a:rPr lang="en" sz="20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time ./pthread_addsub</a:t>
            </a:r>
            <a:endParaRPr sz="20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/usr/bin/time -vvv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perf stat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perf stat -r 3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hyperfine -M 5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561" name="Google Shape;561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564" name="Google Shape;564;p73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73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73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>
                <a:latin typeface="AndesNeue Alt 2 Medium" panose="00000600000000000000" pitchFamily="2" charset="0"/>
              </a:rPr>
              <a:t>Sneak Peek at Performance Evaluation</a:t>
            </a:r>
            <a:endParaRPr sz="4133">
              <a:latin typeface="AndesNeue Alt 2 Medium" panose="00000600000000000000" pitchFamily="2" charset="0"/>
            </a:endParaRPr>
          </a:p>
          <a:p>
            <a:pPr>
              <a:buClr>
                <a:schemeClr val="dk1"/>
              </a:buClr>
              <a:buSzPts val="1100"/>
            </a:pPr>
            <a:endParaRPr sz="4133">
              <a:latin typeface="AndesNeue Alt 2 Medium" panose="00000600000000000000" pitchFamily="2" charset="0"/>
            </a:endParaRPr>
          </a:p>
          <a:p>
            <a:endParaRPr sz="4133">
              <a:latin typeface="AndesNeue Alt 2 Medium" panose="00000600000000000000" pitchFamily="2" charset="0"/>
            </a:endParaRPr>
          </a:p>
        </p:txBody>
      </p:sp>
      <p:sp>
        <p:nvSpPr>
          <p:cNvPr id="574" name="Google Shape;574;p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Are there hardware differences?</a:t>
            </a:r>
            <a:endParaRPr/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hyperfine ./pthread_addsub &gt; xs4114.out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dxs-4114 hyperfine ./pthread_addsub &gt; dxs4114.out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i7-7700 hyperfine ./pthread_addsub &gt; i77700.out 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i7-9700 hyperfine ./pthread_addsub &gt; i79700.out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xw-2245 hyperfine ./pthread_addsub &gt; xw2245.out </a:t>
            </a: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643462" indent="-457200">
              <a:buClr>
                <a:schemeClr val="dk1"/>
              </a:buClr>
              <a:buSzPts val="1400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tail -n +1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 *.out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ndesNeue Alt 2 Book" panose="00000500000000000000" pitchFamily="2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(to see result)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ndesNeue Alt 2 Book" panose="00000500000000000000" pitchFamily="2" charset="0"/>
              <a:ea typeface="Iosevka Extended" panose="02000509030000000004" pitchFamily="49" charset="0"/>
              <a:cs typeface="Iosevka Extended" panose="02000509030000000004" pitchFamily="49" charset="0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endParaRPr lang="en"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indent="-423323">
              <a:buClr>
                <a:schemeClr val="dk1"/>
              </a:buClr>
              <a:buSzPts val="1400"/>
              <a:buFont typeface="Courier New"/>
              <a:buChar char="○"/>
            </a:pPr>
            <a:endParaRPr lang="en" sz="26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572" name="Google Shape;572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sp>
        <p:nvSpPr>
          <p:cNvPr id="575" name="Google Shape;575;p74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74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7" name="Google Shape;577;p74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8" name="Google Shape;578;p74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Results</a:t>
            </a:r>
            <a:endParaRPr/>
          </a:p>
        </p:txBody>
      </p:sp>
      <p:sp>
        <p:nvSpPr>
          <p:cNvPr id="591" name="Google Shape;591;p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4C/8T 	i7-7700 CPU 		@ 4.20GHz: 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8C/8T  	i7-9700 CPU 		@ 4.70GHz: 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10C/20T 	Xeon Silver 4114 		@ 3.00GHz: 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2x10C/20T 	Dual-Socket XS4114 	@ 3.00GHz: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8C/16T 	Xeon W-2245 		@ 4.50GHz: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12C/24T 	Xeon w5-3243 		@ 4.60GHz: 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16C/24T 	i7-13700 			@ 5.20GHz(P), 4.10GHz(E): </a:t>
            </a:r>
          </a:p>
        </p:txBody>
      </p:sp>
      <p:sp>
        <p:nvSpPr>
          <p:cNvPr id="592" name="Google Shape;592;p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Admin &amp; Feedback</a:t>
            </a:r>
            <a:endParaRPr/>
          </a:p>
        </p:txBody>
      </p:sp>
      <p:sp>
        <p:nvSpPr>
          <p:cNvPr id="600" name="Google Shape;600;p7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100% anonymous, anytime feedback at last slide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If you haven’t submitted Lab 1 - you still can! </a:t>
            </a:r>
            <a:br>
              <a:rPr lang="en"/>
            </a:br>
            <a:r>
              <a:rPr lang="en"/>
              <a:t>Just submit your best attempt :)</a:t>
            </a:r>
            <a:endParaRPr/>
          </a:p>
          <a:p>
            <a:pPr marL="0" indent="0"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8" name="Google Shape;598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Medium" panose="00000600000000000000" pitchFamily="2" charset="0"/>
              </a:rPr>
              <a:t>Focus: Flynn’s Taxonomy</a:t>
            </a:r>
            <a:endParaRPr>
              <a:latin typeface="AndesNeue Alt 2 Medium" panose="00000600000000000000" pitchFamily="2" charset="0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531400" y="1208643"/>
            <a:ext cx="5812400" cy="54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Book" panose="00000500000000000000" pitchFamily="2" charset="0"/>
              </a:rPr>
              <a:t>Terminology to define different types of parallel architectures</a:t>
            </a:r>
            <a:endParaRPr>
              <a:latin typeface="AndesNeue Alt 2 Book" panose="00000500000000000000" pitchFamily="2" charset="0"/>
            </a:endParaRPr>
          </a:p>
          <a:p>
            <a:pPr marL="0" indent="0">
              <a:buNone/>
            </a:pPr>
            <a:endParaRPr>
              <a:latin typeface="AndesNeue Alt 2 Book" panose="00000500000000000000" pitchFamily="2" charset="0"/>
            </a:endParaRPr>
          </a:p>
          <a:p>
            <a:r>
              <a:rPr lang="en">
                <a:latin typeface="AndesNeue Alt 2 Book" panose="00000500000000000000" pitchFamily="2" charset="0"/>
              </a:rPr>
              <a:t>Single / multi-</a:t>
            </a:r>
            <a:r>
              <a:rPr lang="en" b="1">
                <a:latin typeface="AndesNeue Alt 2 Book" panose="00000500000000000000" pitchFamily="2" charset="0"/>
              </a:rPr>
              <a:t>instruction</a:t>
            </a:r>
            <a:endParaRPr b="1">
              <a:latin typeface="AndesNeue Alt 2 Book" panose="00000500000000000000" pitchFamily="2" charset="0"/>
            </a:endParaRPr>
          </a:p>
          <a:p>
            <a:pPr lvl="1"/>
            <a:r>
              <a:rPr lang="en">
                <a:latin typeface="AndesNeue Alt 2 Book" panose="00000500000000000000" pitchFamily="2" charset="0"/>
              </a:rPr>
              <a:t>How many </a:t>
            </a:r>
            <a:r>
              <a:rPr lang="en" b="1">
                <a:latin typeface="AndesNeue Alt 2 Book" panose="00000500000000000000" pitchFamily="2" charset="0"/>
              </a:rPr>
              <a:t>independent </a:t>
            </a:r>
            <a:r>
              <a:rPr lang="en">
                <a:latin typeface="AndesNeue Alt 2 Book" panose="00000500000000000000" pitchFamily="2" charset="0"/>
              </a:rPr>
              <a:t>streams of execution are there?</a:t>
            </a:r>
            <a:endParaRPr>
              <a:latin typeface="AndesNeue Alt 2 Book" panose="00000500000000000000" pitchFamily="2" charset="0"/>
            </a:endParaRPr>
          </a:p>
          <a:p>
            <a:pPr marL="0" indent="0">
              <a:buNone/>
            </a:pPr>
            <a:endParaRPr>
              <a:latin typeface="AndesNeue Alt 2 Book" panose="00000500000000000000" pitchFamily="2" charset="0"/>
            </a:endParaRPr>
          </a:p>
          <a:p>
            <a:r>
              <a:rPr lang="en">
                <a:latin typeface="AndesNeue Alt 2 Book" panose="00000500000000000000" pitchFamily="2" charset="0"/>
              </a:rPr>
              <a:t>Single / multi-</a:t>
            </a:r>
            <a:r>
              <a:rPr lang="en" b="1">
                <a:latin typeface="AndesNeue Alt 2 Book" panose="00000500000000000000" pitchFamily="2" charset="0"/>
              </a:rPr>
              <a:t>data</a:t>
            </a:r>
            <a:endParaRPr b="1">
              <a:latin typeface="AndesNeue Alt 2 Book" panose="00000500000000000000" pitchFamily="2" charset="0"/>
            </a:endParaRPr>
          </a:p>
          <a:p>
            <a:pPr lvl="1"/>
            <a:r>
              <a:rPr lang="en">
                <a:latin typeface="AndesNeue Alt 2 Book" panose="00000500000000000000" pitchFamily="2" charset="0"/>
              </a:rPr>
              <a:t>How many </a:t>
            </a:r>
            <a:r>
              <a:rPr lang="en" b="1">
                <a:latin typeface="AndesNeue Alt 2 Book" panose="00000500000000000000" pitchFamily="2" charset="0"/>
              </a:rPr>
              <a:t>logical blocks of data</a:t>
            </a:r>
            <a:r>
              <a:rPr lang="en">
                <a:latin typeface="AndesNeue Alt 2 Book" panose="00000500000000000000" pitchFamily="2" charset="0"/>
              </a:rPr>
              <a:t> are we trying to operate on?</a:t>
            </a:r>
            <a:endParaRPr>
              <a:latin typeface="AndesNeue Alt 2 Book" panose="00000500000000000000" pitchFamily="2" charset="0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67" y="1247767"/>
            <a:ext cx="5610232" cy="561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  <a:endParaRPr/>
          </a:p>
        </p:txBody>
      </p:sp>
      <p:sp>
        <p:nvSpPr>
          <p:cNvPr id="605" name="Google Shape;605;p7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Parallel architectures</a:t>
            </a:r>
            <a:endParaRPr/>
          </a:p>
          <a:p>
            <a:pPr indent="0">
              <a:buNone/>
            </a:pPr>
            <a:endParaRPr/>
          </a:p>
          <a:p>
            <a:r>
              <a:rPr lang="en"/>
              <a:t>Flynn’s taxonomy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Memory, Processes vs threads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Slurm usage</a:t>
            </a:r>
            <a:endParaRPr/>
          </a:p>
        </p:txBody>
      </p:sp>
      <p:sp>
        <p:nvSpPr>
          <p:cNvPr id="607" name="Google Shape;607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E162-1F71-4B5A-F685-F41006BA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</a:t>
            </a:r>
            <a:r>
              <a:rPr lang="en-US"/>
              <a:t>of tutorial </a:t>
            </a:r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DEF9-7024-1337-E6A5-0A13F8EE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0"/>
          </a:xfrm>
        </p:spPr>
        <p:txBody>
          <a:bodyPr>
            <a:normAutofit/>
          </a:bodyPr>
          <a:lstStyle/>
          <a:p>
            <a:r>
              <a:rPr lang="en-US" sz="2800"/>
              <a:t>If you haven’t joined the telegram group:</a:t>
            </a:r>
            <a:r>
              <a:rPr lang="en-US"/>
              <a:t> you’re missing out</a:t>
            </a:r>
          </a:p>
          <a:p>
            <a:endParaRPr lang="en-US" sz="2800" dirty="0"/>
          </a:p>
          <a:p>
            <a:r>
              <a:rPr lang="en-US" sz="2800"/>
              <a:t>Slides uploaded!</a:t>
            </a:r>
            <a:endParaRPr lang="en-US" sz="2800" dirty="0"/>
          </a:p>
          <a:p>
            <a:r>
              <a:rPr lang="en-US" dirty="0"/>
              <a:t>Feedback:	</a:t>
            </a:r>
            <a:r>
              <a:rPr lang="en-US" dirty="0">
                <a:hlinkClick r:id="rId3"/>
              </a:rPr>
              <a:t>bit.ly/</a:t>
            </a:r>
            <a:r>
              <a:rPr lang="en-US">
                <a:hlinkClick r:id="rId3"/>
              </a:rPr>
              <a:t>feedback-</a:t>
            </a:r>
            <a:r>
              <a:rPr lang="en-US" err="1">
                <a:hlinkClick r:id="rId3"/>
              </a:rPr>
              <a:t>theodore</a:t>
            </a:r>
            <a:r>
              <a:rPr lang="en-US"/>
              <a:t> or scan below </a:t>
            </a:r>
            <a:endParaRPr lang="en-US" dirty="0"/>
          </a:p>
          <a:p>
            <a:r>
              <a:rPr lang="en-US" sz="2800" dirty="0"/>
              <a:t>Email: 	</a:t>
            </a:r>
            <a:r>
              <a:rPr lang="en-US" sz="2800" dirty="0">
                <a:hlinkClick r:id="rId4"/>
              </a:rPr>
              <a:t>theo@comp.nus.edu.</a:t>
            </a:r>
            <a:r>
              <a:rPr lang="en-US" sz="2800">
                <a:hlinkClick r:id="rId4"/>
              </a:rPr>
              <a:t>sg</a:t>
            </a:r>
            <a:r>
              <a:rPr lang="en-US" sz="2800"/>
              <a:t> 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FB4DE3-8DA2-8D3F-A5FE-4B6488A5E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15" y="3938620"/>
            <a:ext cx="2688077" cy="26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2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601F-F750-AFB0-92CC-23687585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1: Tutorial Questions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72CD-4404-DAE7-8690-4B4B0EDD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2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2F377-6B7D-5F76-38A4-0B37433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Q1: Identifying Forms of Parallelism</a:t>
            </a:r>
            <a:endParaRPr lang="en-SG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F0F8D-6A7F-99C8-0E09-A21D67B6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US" sz="2800"/>
              <a:t>Determine </a:t>
            </a:r>
            <a:r>
              <a:rPr lang="en-US" sz="2800" b="1"/>
              <a:t>where</a:t>
            </a:r>
            <a:r>
              <a:rPr lang="en-US" sz="2800"/>
              <a:t> and </a:t>
            </a:r>
            <a:r>
              <a:rPr lang="en-US" sz="2800" b="1"/>
              <a:t>how </a:t>
            </a:r>
            <a:r>
              <a:rPr lang="en-US" sz="2800"/>
              <a:t>our processor supports </a:t>
            </a:r>
            <a:r>
              <a:rPr lang="en-US" sz="2800" b="1"/>
              <a:t>parallelism</a:t>
            </a: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ts val="2100"/>
              <a:buChar char="●"/>
            </a:pPr>
            <a:r>
              <a:rPr lang="en-US" sz="2800">
                <a:solidFill>
                  <a:srgbClr val="FF0000"/>
                </a:solidFill>
              </a:rPr>
              <a:t>Don’t need to understand low-level details! </a:t>
            </a: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US" sz="2800"/>
              <a:t>Googling should allow you to match Lecture 3 concepts to these </a:t>
            </a:r>
            <a:br>
              <a:rPr lang="en-US" sz="2800"/>
            </a:br>
            <a:r>
              <a:rPr lang="en-US" sz="2800"/>
              <a:t>“industry names”</a:t>
            </a:r>
          </a:p>
        </p:txBody>
      </p:sp>
      <p:pic>
        <p:nvPicPr>
          <p:cNvPr id="6" name="Google Shape;130;p23">
            <a:extLst>
              <a:ext uri="{FF2B5EF4-FFF2-40B4-BE49-F238E27FC236}">
                <a16:creationId xmlns:a16="http://schemas.microsoft.com/office/drawing/2014/main" id="{983B7CFE-7356-9A40-A3AA-02D7E5EDD6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43" y="4163989"/>
            <a:ext cx="2436024" cy="25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;p23">
            <a:extLst>
              <a:ext uri="{FF2B5EF4-FFF2-40B4-BE49-F238E27FC236}">
                <a16:creationId xmlns:a16="http://schemas.microsoft.com/office/drawing/2014/main" id="{CDC6EB1A-9A49-627A-C8EC-CD5D2EB8EF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797" y="4085313"/>
            <a:ext cx="6822275" cy="2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37D6DB-324A-2101-7AEA-7EA60833698D}"/>
              </a:ext>
            </a:extLst>
          </p:cNvPr>
          <p:cNvSpPr/>
          <p:nvPr/>
        </p:nvSpPr>
        <p:spPr>
          <a:xfrm>
            <a:off x="5097294" y="4001294"/>
            <a:ext cx="6999778" cy="2825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0F7133-C4BD-B689-F266-3E579DB112EC}"/>
              </a:ext>
            </a:extLst>
          </p:cNvPr>
          <p:cNvSpPr/>
          <p:nvPr/>
        </p:nvSpPr>
        <p:spPr>
          <a:xfrm>
            <a:off x="2288055" y="4497730"/>
            <a:ext cx="388470" cy="2838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03CC77-56D5-A443-D482-40EB1B2B4168}"/>
              </a:ext>
            </a:extLst>
          </p:cNvPr>
          <p:cNvCxnSpPr/>
          <p:nvPr/>
        </p:nvCxnSpPr>
        <p:spPr>
          <a:xfrm flipV="1">
            <a:off x="2659380" y="4001294"/>
            <a:ext cx="2437914" cy="4716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3769D-98B1-88E4-C7D2-35607F72F30F}"/>
              </a:ext>
            </a:extLst>
          </p:cNvPr>
          <p:cNvCxnSpPr>
            <a:cxnSpLocks/>
          </p:cNvCxnSpPr>
          <p:nvPr/>
        </p:nvCxnSpPr>
        <p:spPr>
          <a:xfrm>
            <a:off x="2659380" y="4781550"/>
            <a:ext cx="2436024" cy="20456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34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8df8520-d3e8-4a20-b5a6-e9bf83b0a03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08216f2-6f85-476b-864a-47c22f9b8b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e22f2d7-3482-471b-89e8-c8e9dc24430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53b8711-7b93-4e7c-836b-4086cc694b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75b2f3c-8954-49de-a5f1-00e8ed48440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3511151-1223-4a4a-b81a-2c4b9cb3948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e95e42a-582d-4199-afeb-7d0603f8ec2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2982</Words>
  <Application>Microsoft Office PowerPoint</Application>
  <PresentationFormat>Widescreen</PresentationFormat>
  <Paragraphs>383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AndesNeue Alt 2 Book</vt:lpstr>
      <vt:lpstr>AndesNeue Alt 2 Book it</vt:lpstr>
      <vt:lpstr>AndesNeue Alt 2 Medium</vt:lpstr>
      <vt:lpstr>AndesNeue Alt 2 Medium it</vt:lpstr>
      <vt:lpstr>Aptos</vt:lpstr>
      <vt:lpstr>Arial</vt:lpstr>
      <vt:lpstr>Arial Unicode MS</vt:lpstr>
      <vt:lpstr>Courier New</vt:lpstr>
      <vt:lpstr>Iosevka Extended</vt:lpstr>
      <vt:lpstr>PT Serif</vt:lpstr>
      <vt:lpstr>Quattrocento Sans</vt:lpstr>
      <vt:lpstr>Office Theme</vt:lpstr>
      <vt:lpstr>CS3210 Tutorial 1</vt:lpstr>
      <vt:lpstr>Calibration / Improvements</vt:lpstr>
      <vt:lpstr>PowerPoint Presentation</vt:lpstr>
      <vt:lpstr>Quick Recap</vt:lpstr>
      <vt:lpstr>So Far: High-Level </vt:lpstr>
      <vt:lpstr>Focus: Forms of Parallelism</vt:lpstr>
      <vt:lpstr>Focus: Flynn’s Taxonomy</vt:lpstr>
      <vt:lpstr>Part 1: Tutorial Questions</vt:lpstr>
      <vt:lpstr>Q1: Identifying Forms of Parallelism</vt:lpstr>
      <vt:lpstr>Mapping to CS2100</vt:lpstr>
      <vt:lpstr>Q1: Identifying forms of parallelism</vt:lpstr>
      <vt:lpstr>PowerPoint Presentation</vt:lpstr>
      <vt:lpstr>Q1: Identifying forms of parallelism</vt:lpstr>
      <vt:lpstr>Q1: Identifying forms of parallelism</vt:lpstr>
      <vt:lpstr>PowerPoint Presentation</vt:lpstr>
      <vt:lpstr>Q1: Identifying forms of parallelism</vt:lpstr>
      <vt:lpstr>Q1: Identifying forms of parallelism</vt:lpstr>
      <vt:lpstr>PowerPoint Presentation</vt:lpstr>
      <vt:lpstr>Q1: Identifying forms of parallelism</vt:lpstr>
      <vt:lpstr>Q1: Identifying forms of parallelism</vt:lpstr>
      <vt:lpstr>Q1: Identifying forms of parallelism</vt:lpstr>
      <vt:lpstr>Why does this matter?</vt:lpstr>
      <vt:lpstr>Summary</vt:lpstr>
      <vt:lpstr>Q2: Flynn’s Taxonomy</vt:lpstr>
      <vt:lpstr>Q2: Flynn’s Taxonomy</vt:lpstr>
      <vt:lpstr>Q2: Flynn’s Taxonomy</vt:lpstr>
      <vt:lpstr>Q2: Flynn’s Taxonomy</vt:lpstr>
      <vt:lpstr>Q2: Flynn’s Taxonomy</vt:lpstr>
      <vt:lpstr>Interesting MISD: Space Shuttle CPUs</vt:lpstr>
      <vt:lpstr>Why does this matter?</vt:lpstr>
      <vt:lpstr>Bonus: Quick look at AVX (SIMD) Instructions</vt:lpstr>
      <vt:lpstr>Q3: Memory &amp; Multicore Architectures</vt:lpstr>
      <vt:lpstr>Q3: Memory &amp; Multicore Architectures</vt:lpstr>
      <vt:lpstr>Bonus: AMD Ryzen Threadripper</vt:lpstr>
      <vt:lpstr>Q3: Memory &amp; Multicore Architectures</vt:lpstr>
      <vt:lpstr>PowerPoint Presentation</vt:lpstr>
      <vt:lpstr>Q3: Memory &amp; Multicore Architectures</vt:lpstr>
      <vt:lpstr>Why does this matter?</vt:lpstr>
      <vt:lpstr>Q4: Processes and Threads</vt:lpstr>
      <vt:lpstr>PowerPoint Presentation</vt:lpstr>
      <vt:lpstr>Q4: Processes and Threads</vt:lpstr>
      <vt:lpstr>Q4: Processes and Threads</vt:lpstr>
      <vt:lpstr>Q4: Processes and Threads</vt:lpstr>
      <vt:lpstr>Q4: Processes and Threads</vt:lpstr>
      <vt:lpstr>Short break</vt:lpstr>
      <vt:lpstr>Part 2+3: Slurm usage</vt:lpstr>
      <vt:lpstr>Part 2 &amp; 3: Practical Slurm Usage Please follow at the same pace until later</vt:lpstr>
      <vt:lpstr>ex1: Login to a machine and run lstopo/lscpu</vt:lpstr>
      <vt:lpstr>Socket vs Core vs Thread..</vt:lpstr>
      <vt:lpstr>Understanding lstopo</vt:lpstr>
      <vt:lpstr>ex2: Lab Monitoring</vt:lpstr>
      <vt:lpstr>Introducing: Slurm Workload Manager</vt:lpstr>
      <vt:lpstr>PowerPoint Presentation</vt:lpstr>
      <vt:lpstr>What is Slurm / Why Slurm?</vt:lpstr>
      <vt:lpstr>Why use Slurm in CS3210?</vt:lpstr>
      <vt:lpstr>Disclaimers</vt:lpstr>
      <vt:lpstr>Go forth and try!</vt:lpstr>
      <vt:lpstr>Special Topics in Slurm</vt:lpstr>
      <vt:lpstr>Special Topics in Slurm: NFS</vt:lpstr>
      <vt:lpstr>Special Topics in Slurm: NFS</vt:lpstr>
      <vt:lpstr>Special Topics in Slurm</vt:lpstr>
      <vt:lpstr>Special Topics: Priority and Share</vt:lpstr>
      <vt:lpstr>Special Topics in Slurm</vt:lpstr>
      <vt:lpstr>Special Topics: Broad runtime statistics  </vt:lpstr>
      <vt:lpstr>Special Topics II</vt:lpstr>
      <vt:lpstr>Sneak Peek at Performance Evaluation  </vt:lpstr>
      <vt:lpstr>Sneak Peek at Performance Evaluation  </vt:lpstr>
      <vt:lpstr>Results</vt:lpstr>
      <vt:lpstr>Admin &amp; Feedback</vt:lpstr>
      <vt:lpstr>Summary</vt:lpstr>
      <vt:lpstr>End of tutorial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Theodore Leebrant</dc:creator>
  <cp:lastModifiedBy>Theodore Leebrant</cp:lastModifiedBy>
  <cp:revision>9</cp:revision>
  <dcterms:created xsi:type="dcterms:W3CDTF">2024-08-24T12:49:29Z</dcterms:created>
  <dcterms:modified xsi:type="dcterms:W3CDTF">2024-09-02T05:11:23Z</dcterms:modified>
</cp:coreProperties>
</file>